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1" r:id="rId3"/>
    <p:sldId id="263" r:id="rId4"/>
    <p:sldId id="288" r:id="rId5"/>
    <p:sldId id="289" r:id="rId6"/>
    <p:sldId id="285" r:id="rId7"/>
    <p:sldId id="276" r:id="rId8"/>
    <p:sldId id="279" r:id="rId9"/>
    <p:sldId id="280" r:id="rId10"/>
    <p:sldId id="286" r:id="rId11"/>
    <p:sldId id="287" r:id="rId12"/>
    <p:sldId id="282" r:id="rId13"/>
    <p:sldId id="284" r:id="rId14"/>
    <p:sldId id="292" r:id="rId15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  <a:srgbClr val="A40691"/>
    <a:srgbClr val="00FF00"/>
    <a:srgbClr val="A6041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99" autoAdjust="0"/>
    <p:restoredTop sz="94660"/>
  </p:normalViewPr>
  <p:slideViewPr>
    <p:cSldViewPr>
      <p:cViewPr>
        <p:scale>
          <a:sx n="80" d="100"/>
          <a:sy n="80" d="100"/>
        </p:scale>
        <p:origin x="-15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A00D92C1-7D3E-4CFA-8976-F74382B94081}" type="datetimeFigureOut">
              <a:rPr lang="es-MX" smtClean="0"/>
              <a:pPr/>
              <a:t>19/03/2017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E8FC60DB-D32A-40A0-9376-7B04AB738E0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D92C1-7D3E-4CFA-8976-F74382B94081}" type="datetimeFigureOut">
              <a:rPr lang="es-MX" smtClean="0"/>
              <a:pPr/>
              <a:t>19/03/2017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C60DB-D32A-40A0-9376-7B04AB738E0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D92C1-7D3E-4CFA-8976-F74382B94081}" type="datetimeFigureOut">
              <a:rPr lang="es-MX" smtClean="0"/>
              <a:pPr/>
              <a:t>19/03/2017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C60DB-D32A-40A0-9376-7B04AB738E0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288" y="1484313"/>
            <a:ext cx="7993062" cy="4176712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468313" y="333375"/>
            <a:ext cx="4064000" cy="6477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84713" y="333375"/>
            <a:ext cx="4064000" cy="6477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07288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/>
          </p:nvPr>
        </p:nvSpPr>
        <p:spPr>
          <a:xfrm>
            <a:off x="395288" y="333375"/>
            <a:ext cx="8353425" cy="532765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037434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D92C1-7D3E-4CFA-8976-F74382B94081}" type="datetimeFigureOut">
              <a:rPr lang="es-MX" smtClean="0"/>
              <a:pPr/>
              <a:t>19/03/2017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C60DB-D32A-40A0-9376-7B04AB738E0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D92C1-7D3E-4CFA-8976-F74382B94081}" type="datetimeFigureOut">
              <a:rPr lang="es-MX" smtClean="0"/>
              <a:pPr/>
              <a:t>19/03/2017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C60DB-D32A-40A0-9376-7B04AB738E0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D92C1-7D3E-4CFA-8976-F74382B94081}" type="datetimeFigureOut">
              <a:rPr lang="es-MX" smtClean="0"/>
              <a:pPr/>
              <a:t>19/03/2017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C60DB-D32A-40A0-9376-7B04AB738E00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D92C1-7D3E-4CFA-8976-F74382B94081}" type="datetimeFigureOut">
              <a:rPr lang="es-MX" smtClean="0"/>
              <a:pPr/>
              <a:t>19/03/2017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C60DB-D32A-40A0-9376-7B04AB738E00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D92C1-7D3E-4CFA-8976-F74382B94081}" type="datetimeFigureOut">
              <a:rPr lang="es-MX" smtClean="0"/>
              <a:pPr/>
              <a:t>19/03/2017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C60DB-D32A-40A0-9376-7B04AB738E0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D92C1-7D3E-4CFA-8976-F74382B94081}" type="datetimeFigureOut">
              <a:rPr lang="es-MX" smtClean="0"/>
              <a:pPr/>
              <a:t>19/03/2017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C60DB-D32A-40A0-9376-7B04AB738E0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A00D92C1-7D3E-4CFA-8976-F74382B94081}" type="datetimeFigureOut">
              <a:rPr lang="es-MX" smtClean="0"/>
              <a:pPr/>
              <a:t>19/03/2017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E8FC60DB-D32A-40A0-9376-7B04AB738E0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A00D92C1-7D3E-4CFA-8976-F74382B94081}" type="datetimeFigureOut">
              <a:rPr lang="es-MX" smtClean="0"/>
              <a:pPr/>
              <a:t>19/03/2017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E8FC60DB-D32A-40A0-9376-7B04AB738E0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5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A00D92C1-7D3E-4CFA-8976-F74382B94081}" type="datetimeFigureOut">
              <a:rPr lang="es-MX" smtClean="0"/>
              <a:pPr/>
              <a:t>19/03/2017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E8FC60DB-D32A-40A0-9376-7B04AB738E0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Resultado de imagen para fondos diapositivas color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15451"/>
            <a:ext cx="7632848" cy="5393869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1115616" y="1260043"/>
            <a:ext cx="712879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CO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 JULIAN" panose="02000000000000000000" pitchFamily="2" charset="0"/>
              </a:rPr>
              <a:t>I</a:t>
            </a:r>
            <a:r>
              <a:rPr lang="es-CO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 BERKLEY" panose="02000000000000000000" pitchFamily="2" charset="0"/>
              </a:rPr>
              <a:t> </a:t>
            </a:r>
            <a:r>
              <a:rPr lang="es-CO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 BERKLEY" panose="02000000000000000000" pitchFamily="2" charset="0"/>
              </a:rPr>
              <a:t>Encuentro </a:t>
            </a:r>
            <a:r>
              <a:rPr lang="es-CO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 BERKLEY" panose="02000000000000000000" pitchFamily="2" charset="0"/>
              </a:rPr>
              <a:t>Provincial</a:t>
            </a:r>
            <a:endParaRPr lang="es-CO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AR BERKLEY" panose="02000000000000000000" pitchFamily="2" charset="0"/>
            </a:endParaRPr>
          </a:p>
          <a:p>
            <a:pPr algn="ctr">
              <a:defRPr/>
            </a:pPr>
            <a:r>
              <a:rPr lang="es-CO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 BERKLEY" panose="02000000000000000000" pitchFamily="2" charset="0"/>
              </a:rPr>
              <a:t>Comunidades de animadores vocacionales </a:t>
            </a:r>
            <a:r>
              <a:rPr lang="es-CO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 BERKLEY" panose="02000000000000000000" pitchFamily="2" charset="0"/>
              </a:rPr>
              <a:t>Laicos</a:t>
            </a:r>
          </a:p>
          <a:p>
            <a:pPr algn="ctr">
              <a:defRPr/>
            </a:pPr>
            <a:endParaRPr lang="es-CO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AR BERKLEY" panose="02000000000000000000" pitchFamily="2" charset="0"/>
            </a:endParaRPr>
          </a:p>
          <a:p>
            <a:pPr algn="ctr">
              <a:defRPr/>
            </a:pPr>
            <a:r>
              <a:rPr lang="es-CO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 BERKLEY" panose="02000000000000000000" pitchFamily="2" charset="0"/>
              </a:rPr>
              <a:t>Provincia </a:t>
            </a:r>
            <a:endParaRPr lang="es-CO" sz="4000" b="1" dirty="0" smtClean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AR BERKLEY" panose="02000000000000000000" pitchFamily="2" charset="0"/>
            </a:endParaRPr>
          </a:p>
          <a:p>
            <a:pPr algn="ctr">
              <a:defRPr/>
            </a:pPr>
            <a:r>
              <a:rPr lang="es-CO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 BERKLEY" panose="02000000000000000000" pitchFamily="2" charset="0"/>
              </a:rPr>
              <a:t>San Vicente </a:t>
            </a:r>
            <a:r>
              <a:rPr lang="es-CO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 BERKLEY" panose="02000000000000000000" pitchFamily="2" charset="0"/>
              </a:rPr>
              <a:t>de </a:t>
            </a:r>
            <a:r>
              <a:rPr lang="es-CO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 BERKLEY" panose="02000000000000000000" pitchFamily="2" charset="0"/>
              </a:rPr>
              <a:t>Paúl-Cali</a:t>
            </a:r>
            <a:endParaRPr lang="es-CO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AR BERKLEY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932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Resultado de imagen para joven con inquietud vocacional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20687"/>
            <a:ext cx="7776864" cy="5616625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2423754" y="764704"/>
            <a:ext cx="4557192" cy="432048"/>
          </a:xfrm>
        </p:spPr>
        <p:txBody>
          <a:bodyPr>
            <a:normAutofit fontScale="90000"/>
          </a:bodyPr>
          <a:lstStyle/>
          <a:p>
            <a:pPr eaLnBrk="1" hangingPunct="1">
              <a:buFontTx/>
              <a:buNone/>
              <a:defRPr/>
            </a:pPr>
            <a:r>
              <a:rPr lang="es-CO" sz="3600" dirty="0" smtClean="0">
                <a:latin typeface="Segoe Print" panose="02000600000000000000" pitchFamily="2" charset="0"/>
              </a:rPr>
              <a:t>PERFIL DEL </a:t>
            </a:r>
            <a:r>
              <a:rPr lang="es-CO" sz="3600" dirty="0" smtClean="0">
                <a:latin typeface="Segoe Print" panose="02000600000000000000" pitchFamily="2" charset="0"/>
              </a:rPr>
              <a:t>JOVEN </a:t>
            </a:r>
            <a:endParaRPr lang="es-ES" sz="3600" dirty="0" smtClean="0">
              <a:latin typeface="Segoe Print" panose="02000600000000000000" pitchFamily="2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971600" y="1196752"/>
            <a:ext cx="7200799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33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Segoe Print" panose="02000600000000000000" pitchFamily="2" charset="0"/>
              </a:rPr>
              <a:t>Manifestar inquietud vocacional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33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Segoe Print" panose="02000600000000000000" pitchFamily="2" charset="0"/>
              </a:rPr>
              <a:t>Buena salud física y psíquica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33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Segoe Print" panose="02000600000000000000" pitchFamily="2" charset="0"/>
              </a:rPr>
              <a:t>Intención y juicio recto, prudente y discreto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33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Segoe Print" panose="02000600000000000000" pitchFamily="2" charset="0"/>
              </a:rPr>
              <a:t>Capacidad para adquirir la madurez humana y cristiana, que exige la vida de comunidad y de servicio a los Pobres.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33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Segoe Print" panose="02000600000000000000" pitchFamily="2" charset="0"/>
              </a:rPr>
              <a:t>Capacidad para asumir compromisos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33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Segoe Print" panose="02000600000000000000" pitchFamily="2" charset="0"/>
              </a:rPr>
              <a:t>Gusto por la oración, la Palabra de Dios y la vida sacramental.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33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Segoe Print" panose="02000600000000000000" pitchFamily="2" charset="0"/>
              </a:rPr>
              <a:t>Capacidad de reflexión y de adaptación a circunstancias, personas y trabajos.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O" sz="16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003366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Segoe Print" panose="020006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O" sz="16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003366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Segoe Print" panose="020006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33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Segoe Print" panose="02000600000000000000" pitchFamily="2" charset="0"/>
              </a:rPr>
              <a:t>Disposición para la transformación personal.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33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Segoe Print" panose="02000600000000000000" pitchFamily="2" charset="0"/>
              </a:rPr>
              <a:t>Capacidad de aprender, ganas de superación y entregarse a una vida de servicio.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33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Segoe Print" panose="02000600000000000000" pitchFamily="2" charset="0"/>
              </a:rPr>
              <a:t>Docilidad y apertura en el acompañamiento.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33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Segoe Print" panose="02000600000000000000" pitchFamily="2" charset="0"/>
              </a:rPr>
              <a:t>Enamoramiento de Jesús que lo encuentra en su  vida cotidiana y en los hermanos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33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Segoe Print" panose="02000600000000000000" pitchFamily="2" charset="0"/>
              </a:rPr>
              <a:t>Responsable de los compromisos y tareas que adquiere en el proceso de discernimiento.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O" sz="16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003366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Segoe Print" panose="020006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O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003366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0795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Imagen relacionad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785592" cy="4608512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 rot="20734264">
            <a:off x="1821548" y="1312361"/>
            <a:ext cx="3741348" cy="360040"/>
          </a:xfrm>
        </p:spPr>
        <p:txBody>
          <a:bodyPr>
            <a:noAutofit/>
          </a:bodyPr>
          <a:lstStyle/>
          <a:p>
            <a:pPr eaLnBrk="1" hangingPunct="1">
              <a:buFontTx/>
              <a:buNone/>
              <a:defRPr/>
            </a:pPr>
            <a:r>
              <a:rPr lang="es-CO" sz="2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 CHRISTY" panose="02000000000000000000" pitchFamily="2" charset="0"/>
              </a:rPr>
              <a:t>PERFIL DE LA FAMILIA</a:t>
            </a:r>
            <a:endParaRPr lang="es-ES" sz="28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 CHRISTY" panose="02000000000000000000" pitchFamily="2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1083976" y="4725144"/>
            <a:ext cx="6984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CO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Segoe Print" panose="02000600000000000000" pitchFamily="2" charset="0"/>
              </a:rPr>
              <a:t>Integrada por personas sanas, física y mentalmente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CO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Segoe Print" panose="02000600000000000000" pitchFamily="2" charset="0"/>
              </a:rPr>
              <a:t>Constituida por hombre y mujer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CO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Segoe Print" panose="02000600000000000000" pitchFamily="2" charset="0"/>
              </a:rPr>
              <a:t>Apoyo y compromiso en el proceso de discernimiento de sus hijos </a:t>
            </a:r>
            <a:endParaRPr lang="es-CO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6751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ChangeArrowheads="1"/>
          </p:cNvSpPr>
          <p:nvPr/>
        </p:nvSpPr>
        <p:spPr bwMode="auto">
          <a:xfrm>
            <a:off x="903288" y="1332472"/>
            <a:ext cx="74168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tabLst>
                <a:tab pos="677863" algn="l"/>
              </a:tabLst>
              <a:defRPr/>
            </a:pPr>
            <a:r>
              <a:rPr lang="es-E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Son tareas o acciones operativas que deben desarrollarse </a:t>
            </a:r>
            <a:r>
              <a:rPr lang="es-E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para </a:t>
            </a:r>
            <a:r>
              <a:rPr lang="es-E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que </a:t>
            </a:r>
            <a:r>
              <a:rPr lang="es-E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permitan </a:t>
            </a:r>
            <a:r>
              <a:rPr lang="es-E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su </a:t>
            </a:r>
            <a:r>
              <a:rPr lang="es-E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monitoría</a:t>
            </a:r>
            <a:r>
              <a:rPr lang="es-E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, </a:t>
            </a:r>
            <a:r>
              <a:rPr lang="es-E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seguimiento y evaluación, </a:t>
            </a:r>
            <a:r>
              <a:rPr lang="es-E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y así </a:t>
            </a:r>
            <a:r>
              <a:rPr lang="es-E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garanticen </a:t>
            </a:r>
            <a:r>
              <a:rPr lang="es-E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el logro de los resultados esperados dentro de un horizonte de tiempo previamente definido</a:t>
            </a:r>
            <a:r>
              <a:rPr lang="es-ES" sz="2400" dirty="0">
                <a:latin typeface="Aharoni" panose="02010803020104030203" pitchFamily="2" charset="-79"/>
                <a:cs typeface="Aharoni" panose="02010803020104030203" pitchFamily="2" charset="-79"/>
              </a:rPr>
              <a:t>.  </a:t>
            </a:r>
          </a:p>
          <a:p>
            <a:pPr algn="just">
              <a:tabLst>
                <a:tab pos="677863" algn="l"/>
              </a:tabLst>
              <a:defRPr/>
            </a:pPr>
            <a:endParaRPr lang="es-ES" sz="24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1445" name="Rectangle 5"/>
          <p:cNvSpPr>
            <a:spLocks noChangeArrowheads="1"/>
          </p:cNvSpPr>
          <p:nvPr/>
        </p:nvSpPr>
        <p:spPr bwMode="auto">
          <a:xfrm>
            <a:off x="903288" y="50323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s-CO" sz="36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Arial" charset="0"/>
              </a:rPr>
              <a:t>PLAN OPERATIVO</a:t>
            </a:r>
            <a:endParaRPr lang="es-ES" sz="36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  <a:cs typeface="Arial" charset="0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903288" y="2979076"/>
            <a:ext cx="68407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677863" algn="l"/>
              </a:tabLst>
              <a:defRPr/>
            </a:pPr>
            <a:r>
              <a:rPr lang="es-E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Arial" charset="0"/>
              </a:rPr>
              <a:t>Debe responder:</a:t>
            </a:r>
          </a:p>
          <a:p>
            <a:pPr>
              <a:tabLst>
                <a:tab pos="677863" algn="l"/>
              </a:tabLst>
              <a:defRPr/>
            </a:pPr>
            <a:endParaRPr lang="es-CO" sz="2000" dirty="0"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  <a:cs typeface="Arial" charset="0"/>
            </a:endParaRPr>
          </a:p>
        </p:txBody>
      </p:sp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465129"/>
              </p:ext>
            </p:extLst>
          </p:nvPr>
        </p:nvGraphicFramePr>
        <p:xfrm>
          <a:off x="848647" y="3621321"/>
          <a:ext cx="7526082" cy="193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4347"/>
                <a:gridCol w="1254347"/>
                <a:gridCol w="1254347"/>
                <a:gridCol w="1254347"/>
                <a:gridCol w="1254347"/>
                <a:gridCol w="1254347"/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77863" algn="l"/>
                        </a:tabLst>
                        <a:defRPr/>
                      </a:pPr>
                      <a:r>
                        <a:rPr kumimoji="0" lang="es-CO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uLnTx/>
                          <a:uFillTx/>
                          <a:latin typeface="Arial"/>
                          <a:ea typeface="+mn-ea"/>
                          <a:cs typeface="Arial" charset="0"/>
                        </a:rPr>
                        <a:t>¿</a:t>
                      </a:r>
                      <a:r>
                        <a:rPr kumimoji="0" lang="es-CO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uLnTx/>
                          <a:uFillTx/>
                          <a:latin typeface="Trebuchet MS" pitchFamily="34" charset="0"/>
                          <a:ea typeface="+mn-ea"/>
                          <a:cs typeface="Arial" charset="0"/>
                        </a:rPr>
                        <a:t>Qu</a:t>
                      </a:r>
                      <a:r>
                        <a:rPr kumimoji="0" lang="es-CO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uLnTx/>
                          <a:uFillTx/>
                          <a:latin typeface="Arial"/>
                          <a:ea typeface="+mn-ea"/>
                          <a:cs typeface="Arial" charset="0"/>
                        </a:rPr>
                        <a:t>é</a:t>
                      </a:r>
                      <a:r>
                        <a:rPr kumimoji="0" lang="es-CO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uLnTx/>
                          <a:uFillTx/>
                          <a:latin typeface="Trebuchet MS" pitchFamily="34" charset="0"/>
                          <a:ea typeface="+mn-ea"/>
                          <a:cs typeface="Arial" charset="0"/>
                        </a:rPr>
                        <a:t> se va a hacer?</a:t>
                      </a:r>
                    </a:p>
                    <a:p>
                      <a:pPr algn="ctr"/>
                      <a:endParaRPr lang="es-MX" b="0" dirty="0">
                        <a:solidFill>
                          <a:srgbClr val="0033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77863" algn="l"/>
                        </a:tabLst>
                        <a:defRPr/>
                      </a:pPr>
                      <a:r>
                        <a:rPr kumimoji="0" lang="es-CO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uLnTx/>
                          <a:uFillTx/>
                          <a:latin typeface="Arial"/>
                          <a:ea typeface="+mn-ea"/>
                          <a:cs typeface="Arial" charset="0"/>
                        </a:rPr>
                        <a:t>¿</a:t>
                      </a:r>
                      <a:r>
                        <a:rPr kumimoji="0" lang="es-CO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uLnTx/>
                          <a:uFillTx/>
                          <a:latin typeface="Trebuchet MS" pitchFamily="34" charset="0"/>
                          <a:ea typeface="+mn-ea"/>
                          <a:cs typeface="Arial" charset="0"/>
                        </a:rPr>
                        <a:t>Para qu</a:t>
                      </a:r>
                      <a:r>
                        <a:rPr kumimoji="0" lang="es-CO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uLnTx/>
                          <a:uFillTx/>
                          <a:latin typeface="Arial"/>
                          <a:ea typeface="+mn-ea"/>
                          <a:cs typeface="Arial" charset="0"/>
                        </a:rPr>
                        <a:t>é</a:t>
                      </a:r>
                      <a:r>
                        <a:rPr kumimoji="0" lang="es-CO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uLnTx/>
                          <a:uFillTx/>
                          <a:latin typeface="Trebuchet MS" pitchFamily="34" charset="0"/>
                          <a:ea typeface="+mn-ea"/>
                          <a:cs typeface="Arial" charset="0"/>
                        </a:rPr>
                        <a:t> se va a hacer?</a:t>
                      </a:r>
                      <a:endParaRPr kumimoji="0" lang="es-CO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uLnTx/>
                        <a:uFillTx/>
                        <a:latin typeface="Trebuchet MS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b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/>
                          <a:cs typeface="Arial" charset="0"/>
                        </a:rPr>
                        <a:t>¿</a:t>
                      </a:r>
                      <a:r>
                        <a:rPr lang="es-CO" sz="1800" b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rebuchet MS" pitchFamily="34" charset="0"/>
                          <a:cs typeface="Arial" charset="0"/>
                        </a:rPr>
                        <a:t>C</a:t>
                      </a:r>
                      <a:r>
                        <a:rPr lang="es-CO" sz="1800" b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/>
                          <a:cs typeface="Arial" charset="0"/>
                        </a:rPr>
                        <a:t>ó</a:t>
                      </a:r>
                      <a:r>
                        <a:rPr lang="es-CO" sz="1800" b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rebuchet MS" pitchFamily="34" charset="0"/>
                          <a:cs typeface="Arial" charset="0"/>
                        </a:rPr>
                        <a:t>mo se va a hacer?</a:t>
                      </a:r>
                    </a:p>
                    <a:p>
                      <a:pPr algn="ctr"/>
                      <a:endParaRPr lang="es-MX" b="0" dirty="0">
                        <a:solidFill>
                          <a:srgbClr val="0033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b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/>
                          <a:cs typeface="Arial" charset="0"/>
                        </a:rPr>
                        <a:t>¿</a:t>
                      </a:r>
                      <a:r>
                        <a:rPr lang="es-CO" sz="1800" b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rebuchet MS" pitchFamily="34" charset="0"/>
                          <a:cs typeface="Arial" charset="0"/>
                        </a:rPr>
                        <a:t>Qui</a:t>
                      </a:r>
                      <a:r>
                        <a:rPr lang="es-CO" sz="1800" b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/>
                          <a:cs typeface="Arial" charset="0"/>
                        </a:rPr>
                        <a:t>é</a:t>
                      </a:r>
                      <a:r>
                        <a:rPr lang="es-CO" sz="1800" b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rebuchet MS" pitchFamily="34" charset="0"/>
                          <a:cs typeface="Arial" charset="0"/>
                        </a:rPr>
                        <a:t>n lo va a hacer?</a:t>
                      </a:r>
                    </a:p>
                    <a:p>
                      <a:pPr algn="ctr"/>
                      <a:endParaRPr lang="es-MX" b="0" dirty="0">
                        <a:solidFill>
                          <a:srgbClr val="0033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b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/>
                          <a:cs typeface="Arial" charset="0"/>
                        </a:rPr>
                        <a:t>¿</a:t>
                      </a:r>
                      <a:r>
                        <a:rPr lang="es-CO" sz="1800" b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rebuchet MS" pitchFamily="34" charset="0"/>
                          <a:cs typeface="Arial" charset="0"/>
                        </a:rPr>
                        <a:t>Cu</a:t>
                      </a:r>
                      <a:r>
                        <a:rPr lang="es-CO" sz="1800" b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/>
                          <a:cs typeface="Arial" charset="0"/>
                        </a:rPr>
                        <a:t>á</a:t>
                      </a:r>
                      <a:r>
                        <a:rPr lang="es-CO" sz="1800" b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rebuchet MS" pitchFamily="34" charset="0"/>
                          <a:cs typeface="Arial" charset="0"/>
                        </a:rPr>
                        <a:t>ndo se va a hacer?</a:t>
                      </a:r>
                    </a:p>
                    <a:p>
                      <a:pPr algn="ctr"/>
                      <a:endParaRPr lang="es-MX" b="0" dirty="0">
                        <a:solidFill>
                          <a:srgbClr val="0033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b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/>
                          <a:cs typeface="Arial" charset="0"/>
                        </a:rPr>
                        <a:t>¿</a:t>
                      </a:r>
                      <a:r>
                        <a:rPr lang="es-CO" sz="1800" b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rebuchet MS" pitchFamily="34" charset="0"/>
                          <a:cs typeface="Arial" charset="0"/>
                        </a:rPr>
                        <a:t>D</a:t>
                      </a:r>
                      <a:r>
                        <a:rPr lang="es-CO" sz="1800" b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/>
                          <a:cs typeface="Arial" charset="0"/>
                        </a:rPr>
                        <a:t>ó</a:t>
                      </a:r>
                      <a:r>
                        <a:rPr lang="es-CO" sz="1800" b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rebuchet MS" pitchFamily="34" charset="0"/>
                          <a:cs typeface="Arial" charset="0"/>
                        </a:rPr>
                        <a:t>nde se va a hacer?</a:t>
                      </a:r>
                    </a:p>
                    <a:p>
                      <a:pPr algn="ctr"/>
                      <a:endParaRPr lang="es-MX" b="0" dirty="0">
                        <a:solidFill>
                          <a:srgbClr val="003366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0889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599" name="Group 1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7792906"/>
              </p:ext>
            </p:extLst>
          </p:nvPr>
        </p:nvGraphicFramePr>
        <p:xfrm>
          <a:off x="539552" y="608408"/>
          <a:ext cx="8496944" cy="5951220"/>
        </p:xfrm>
        <a:graphic>
          <a:graphicData uri="http://schemas.openxmlformats.org/drawingml/2006/table">
            <a:tbl>
              <a:tblPr/>
              <a:tblGrid>
                <a:gridCol w="1312014"/>
                <a:gridCol w="1105374"/>
                <a:gridCol w="1036288"/>
                <a:gridCol w="898116"/>
                <a:gridCol w="759945"/>
                <a:gridCol w="690859"/>
                <a:gridCol w="898116"/>
                <a:gridCol w="898116"/>
                <a:gridCol w="898116"/>
              </a:tblGrid>
              <a:tr h="3891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Lucida Sans Unicode" pitchFamily="34" charset="0"/>
                        </a:rPr>
                        <a:t>META ESTRATEGICA</a:t>
                      </a:r>
                      <a:endParaRPr kumimoji="0" lang="es-E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Lucida Sans Unicode" pitchFamily="34" charset="0"/>
                        </a:rPr>
                        <a:t>ESTRATEGIA CLAVE</a:t>
                      </a:r>
                      <a:endParaRPr kumimoji="0" lang="es-E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Lucida Sans Unicode" pitchFamily="34" charset="0"/>
                        </a:rPr>
                        <a:t>QUÉ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Lucida Sans Unicode" pitchFamily="34" charset="0"/>
                        </a:rPr>
                        <a:t>PARA QUÉ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Lucida Sans Unicode" pitchFamily="34" charset="0"/>
                        </a:rPr>
                        <a:t>CóMO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Lucida Sans Unicode" pitchFamily="34" charset="0"/>
                        </a:rPr>
                        <a:t>QUIÉN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Lucida Sans Unicode" pitchFamily="34" charset="0"/>
                        </a:rPr>
                        <a:t>CUANDO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Lucida Sans Unicode" pitchFamily="34" charset="0"/>
                        </a:rPr>
                        <a:t>DONDE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Lucida Sans Unicode" pitchFamily="34" charset="0"/>
                        </a:rPr>
                        <a:t>CUANTO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</a:tr>
              <a:tr h="21751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Organización</a:t>
                      </a:r>
                      <a:r>
                        <a:rPr kumimoji="0" lang="es-CO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 </a:t>
                      </a:r>
                      <a:r>
                        <a:rPr kumimoji="0" lang="es-CO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de comunidades de animadores laicos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 Conformación de las comunidades de laicos a nivel local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Encuentros a nivel regional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Encuentro a nivel Provincial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Convocatoria de candidatos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Socializar la propuesta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Reunión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EPV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4 de Septiembre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Casa Provincial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30.000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897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Los animadores laicos se vinculan como una rama de la FV Colombia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Conformación  CALV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Consolidación de las distintas comunidades de animadores laicos.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Proceso de vinculación FVC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4780">
                <a:tc gridSpan="9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PROPUESTAS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3549" name="Rectangle 61"/>
          <p:cNvSpPr>
            <a:spLocks noChangeArrowheads="1"/>
          </p:cNvSpPr>
          <p:nvPr/>
        </p:nvSpPr>
        <p:spPr bwMode="auto">
          <a:xfrm>
            <a:off x="1979712" y="-27384"/>
            <a:ext cx="5338763" cy="41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es-ES" sz="36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Arial" charset="0"/>
              </a:rPr>
              <a:t>PLAN OPERATIVO</a:t>
            </a:r>
          </a:p>
        </p:txBody>
      </p:sp>
    </p:spTree>
    <p:extLst>
      <p:ext uri="{BB962C8B-B14F-4D97-AF65-F5344CB8AC3E}">
        <p14:creationId xmlns:p14="http://schemas.microsoft.com/office/powerpoint/2010/main" val="393440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1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6760101"/>
              </p:ext>
            </p:extLst>
          </p:nvPr>
        </p:nvGraphicFramePr>
        <p:xfrm>
          <a:off x="180156" y="608408"/>
          <a:ext cx="8856340" cy="5471160"/>
        </p:xfrm>
        <a:graphic>
          <a:graphicData uri="http://schemas.openxmlformats.org/drawingml/2006/table">
            <a:tbl>
              <a:tblPr/>
              <a:tblGrid>
                <a:gridCol w="1367508"/>
                <a:gridCol w="1152128"/>
                <a:gridCol w="1080120"/>
                <a:gridCol w="936104"/>
                <a:gridCol w="792088"/>
                <a:gridCol w="720080"/>
                <a:gridCol w="936104"/>
                <a:gridCol w="936104"/>
                <a:gridCol w="936104"/>
              </a:tblGrid>
              <a:tr h="296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Lucida Sans Unicode" pitchFamily="34" charset="0"/>
                        </a:rPr>
                        <a:t>META ESTRATEGICA</a:t>
                      </a:r>
                      <a:endParaRPr kumimoji="0" lang="es-E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Lucida Sans Unicode" pitchFamily="34" charset="0"/>
                        </a:rPr>
                        <a:t>ESTRATEGIA CLAVE</a:t>
                      </a:r>
                      <a:endParaRPr kumimoji="0" lang="es-E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Lucida Sans Unicode" pitchFamily="34" charset="0"/>
                        </a:rPr>
                        <a:t>QUÉ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Lucida Sans Unicode" pitchFamily="34" charset="0"/>
                        </a:rPr>
                        <a:t>PARA QUÉ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Lucida Sans Unicode" pitchFamily="34" charset="0"/>
                        </a:rPr>
                        <a:t>CóMO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Lucida Sans Unicode" pitchFamily="34" charset="0"/>
                        </a:rPr>
                        <a:t>QUIÉN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Lucida Sans Unicode" pitchFamily="34" charset="0"/>
                        </a:rPr>
                        <a:t>CUANDO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Lucida Sans Unicode" pitchFamily="34" charset="0"/>
                        </a:rPr>
                        <a:t>DONDE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Lucida Sans Unicode" pitchFamily="34" charset="0"/>
                        </a:rPr>
                        <a:t>CUANTO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</a:tr>
              <a:tr h="15207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Organización</a:t>
                      </a:r>
                      <a:r>
                        <a:rPr kumimoji="0" lang="es-CO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 </a:t>
                      </a:r>
                      <a:r>
                        <a:rPr kumimoji="0" lang="es-CO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de comunidades de animadores laicos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 Conformación de las comunidades de laicos a nivel local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Encuentros a nivel regional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Encuentro a nivel Provincial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Convocatoria de candidatos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Socializar la propuesta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Reunión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EPV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4 de Septiembre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Casa Provincial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30.000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9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Los animadores laicos se vinculan como una rama de la FV Colombia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Conformación  CALV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Consolidación de las distintas comunidades de animadores laicos.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Proceso de vinculación FVC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122">
                <a:tc gridSpan="9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PROPUESTAS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6355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Resultado de imagen para jóvenes y redes social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0967" y="3933056"/>
            <a:ext cx="3098373" cy="174327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820" y="908720"/>
            <a:ext cx="5026490" cy="4750033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6" name="Rectángulo 5"/>
          <p:cNvSpPr/>
          <p:nvPr/>
        </p:nvSpPr>
        <p:spPr>
          <a:xfrm rot="19448672">
            <a:off x="2239853" y="2108553"/>
            <a:ext cx="1368152" cy="18319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 sz="900" dirty="0" smtClean="0"/>
          </a:p>
          <a:p>
            <a:pPr algn="ctr"/>
            <a:endParaRPr lang="es-CO" sz="900" dirty="0"/>
          </a:p>
          <a:p>
            <a:pPr algn="ctr"/>
            <a:r>
              <a:rPr lang="es-CO" sz="1050" dirty="0" smtClean="0">
                <a:latin typeface="Britannic Bold" panose="020B0903060703020204" pitchFamily="34" charset="0"/>
              </a:rPr>
              <a:t>TE HA LLAMANDO  </a:t>
            </a:r>
          </a:p>
          <a:p>
            <a:pPr algn="ctr"/>
            <a:endParaRPr lang="es-CO" dirty="0"/>
          </a:p>
        </p:txBody>
      </p:sp>
      <p:sp>
        <p:nvSpPr>
          <p:cNvPr id="7" name="Rectángulo 6"/>
          <p:cNvSpPr/>
          <p:nvPr/>
        </p:nvSpPr>
        <p:spPr>
          <a:xfrm rot="19357800">
            <a:off x="3561860" y="4580933"/>
            <a:ext cx="1912347" cy="31611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600" dirty="0" smtClean="0">
                <a:effectLst>
                  <a:outerShdw blurRad="60007" dir="1500000" sy="-30000" kx="800400" algn="bl" rotWithShape="0">
                    <a:prstClr val="black">
                      <a:alpha val="20000"/>
                    </a:prstClr>
                  </a:outerShdw>
                </a:effectLst>
              </a:rPr>
              <a:t>PASA LA LLAMADA</a:t>
            </a:r>
            <a:endParaRPr lang="es-CO" sz="1600" dirty="0">
              <a:effectLst>
                <a:outerShdw blurRad="60007" dir="1500000" sy="-30000" kx="800400" algn="bl" rotWithShape="0">
                  <a:prstClr val="black">
                    <a:alpha val="20000"/>
                  </a:prstClr>
                </a:outerShdw>
              </a:effectLst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4215329" y="5194183"/>
            <a:ext cx="3024336" cy="501561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800" dirty="0" smtClean="0">
                <a:solidFill>
                  <a:schemeClr val="tx1"/>
                </a:solidFill>
                <a:latin typeface="Ravie" panose="04040805050809020602" pitchFamily="82" charset="0"/>
              </a:rPr>
              <a:t>Escúchalo</a:t>
            </a:r>
            <a:endParaRPr lang="es-CO" sz="1200" dirty="0">
              <a:solidFill>
                <a:schemeClr val="tx1"/>
              </a:solidFill>
              <a:latin typeface="Ravie" panose="04040805050809020602" pitchFamily="82" charset="0"/>
            </a:endParaRPr>
          </a:p>
        </p:txBody>
      </p:sp>
      <p:pic>
        <p:nvPicPr>
          <p:cNvPr id="5122" name="Picture 2" descr="Imagen relacionad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945740" flipV="1">
            <a:off x="4639691" y="2768686"/>
            <a:ext cx="2566699" cy="1925025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ángulo 12"/>
          <p:cNvSpPr/>
          <p:nvPr/>
        </p:nvSpPr>
        <p:spPr>
          <a:xfrm rot="20575939">
            <a:off x="3482530" y="497419"/>
            <a:ext cx="5829842" cy="193899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isometricOffAxis1Right"/>
              <a:lightRig rig="threePt" dir="t"/>
            </a:scene3d>
          </a:bodyPr>
          <a:lstStyle/>
          <a:p>
            <a:pPr algn="ctr"/>
            <a:r>
              <a:rPr lang="es-ES" sz="6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Forte" panose="03060902040502070203" pitchFamily="66" charset="0"/>
              </a:rPr>
              <a:t>Llamados </a:t>
            </a:r>
          </a:p>
          <a:p>
            <a:pPr algn="ctr"/>
            <a:r>
              <a:rPr lang="es-ES" sz="6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Forte" panose="03060902040502070203" pitchFamily="66" charset="0"/>
              </a:rPr>
              <a:t>para llamar</a:t>
            </a:r>
            <a:endParaRPr lang="es-ES" sz="60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Forte" panose="030609020405020702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3888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Imagen relacionad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916" y="476672"/>
            <a:ext cx="7873516" cy="597666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403648" y="1124745"/>
            <a:ext cx="6553200" cy="1152128"/>
          </a:xfrm>
        </p:spPr>
        <p:txBody>
          <a:bodyPr>
            <a:noAutofit/>
          </a:bodyPr>
          <a:lstStyle/>
          <a:p>
            <a:pPr marL="0" indent="0" algn="ctr" eaLnBrk="1" hangingPunct="1">
              <a:buFontTx/>
              <a:buNone/>
              <a:defRPr/>
            </a:pPr>
            <a:r>
              <a:rPr lang="es-MX" i="1" dirty="0" smtClean="0">
                <a:latin typeface="Andalus" panose="02020603050405020304" pitchFamily="18" charset="-78"/>
                <a:cs typeface="Andalus" panose="02020603050405020304" pitchFamily="18" charset="-78"/>
              </a:rPr>
              <a:t>“</a:t>
            </a:r>
            <a:r>
              <a:rPr lang="es-MX" sz="3200" i="1" dirty="0" smtClean="0">
                <a:solidFill>
                  <a:srgbClr val="FFFF00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 “No importa en qué dirección sople el viento, lo que importa es saber colocar las velas”</a:t>
            </a:r>
          </a:p>
          <a:p>
            <a:pPr marL="0" indent="0" algn="ctr" eaLnBrk="1" hangingPunct="1">
              <a:buFontTx/>
              <a:buNone/>
              <a:defRPr/>
            </a:pPr>
            <a:endParaRPr lang="es-CO" sz="3200" i="1" dirty="0">
              <a:solidFill>
                <a:srgbClr val="FFFF00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0" indent="0" algn="ctr" eaLnBrk="1" hangingPunct="1">
              <a:buFontTx/>
              <a:buNone/>
              <a:defRPr/>
            </a:pPr>
            <a:endParaRPr lang="es-MX" sz="3200" i="1" dirty="0" smtClean="0">
              <a:solidFill>
                <a:srgbClr val="FFFF00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0" indent="0" algn="ctr" eaLnBrk="1" hangingPunct="1">
              <a:buFontTx/>
              <a:buNone/>
              <a:defRPr/>
            </a:pPr>
            <a:endParaRPr lang="es-CO" i="1" dirty="0" smtClean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0" indent="0" algn="ctr" eaLnBrk="1" hangingPunct="1">
              <a:buFontTx/>
              <a:buNone/>
              <a:defRPr/>
            </a:pPr>
            <a:endParaRPr lang="es-MX" i="1" dirty="0" smtClean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0" indent="0" algn="ctr" eaLnBrk="1" hangingPunct="1">
              <a:buFontTx/>
              <a:buNone/>
              <a:defRPr/>
            </a:pPr>
            <a:endParaRPr lang="es-MX" i="1" dirty="0" smtClean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0" indent="0" algn="ctr" eaLnBrk="1" hangingPunct="1">
              <a:buFontTx/>
              <a:buNone/>
              <a:defRPr/>
            </a:pPr>
            <a:endParaRPr lang="es-MX" dirty="0" smtClean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0" indent="0" algn="ctr" eaLnBrk="1" hangingPunct="1">
              <a:buFontTx/>
              <a:buNone/>
              <a:defRPr/>
            </a:pPr>
            <a:endParaRPr lang="es-MX" i="1" dirty="0" smtClean="0">
              <a:solidFill>
                <a:schemeClr val="hlink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0" indent="0" algn="ctr" eaLnBrk="1" hangingPunct="1">
              <a:buFontTx/>
              <a:buNone/>
              <a:defRPr/>
            </a:pPr>
            <a:endParaRPr lang="es-MX" dirty="0" smtClean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0" indent="0" algn="ctr" eaLnBrk="1" hangingPunct="1">
              <a:buFontTx/>
              <a:buNone/>
              <a:defRPr/>
            </a:pPr>
            <a:endParaRPr lang="es-MX" sz="2800" dirty="0" smtClean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0" indent="0" algn="ctr" eaLnBrk="1" hangingPunct="1">
              <a:buFontTx/>
              <a:buNone/>
              <a:defRPr/>
            </a:pPr>
            <a:endParaRPr lang="es-ES" sz="1400" dirty="0" smtClean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1469495" y="3124125"/>
            <a:ext cx="610835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MX" sz="2800" i="1" dirty="0">
                <a:solidFill>
                  <a:srgbClr val="FFFF00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No hay ningún viento favorable, para el que no sabe a que puerto se dirige”</a:t>
            </a:r>
          </a:p>
          <a:p>
            <a:pPr algn="ctr">
              <a:defRPr/>
            </a:pPr>
            <a:endParaRPr lang="es-MX" sz="2800" i="1" dirty="0">
              <a:solidFill>
                <a:srgbClr val="FFFF00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63138585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Resultado de imagen para OBJETIV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141" y="476672"/>
            <a:ext cx="8000307" cy="5796899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413618" y="730163"/>
            <a:ext cx="4176464" cy="42759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s-CO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 CENA" panose="02000000000000000000" pitchFamily="2" charset="0"/>
              </a:rPr>
              <a:t>OBJETIVO GENERAL     </a:t>
            </a:r>
          </a:p>
          <a:p>
            <a:pPr marL="0" indent="0" algn="just">
              <a:buNone/>
            </a:pPr>
            <a:r>
              <a:rPr lang="es-CO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 CENA" panose="02000000000000000000" pitchFamily="2" charset="0"/>
              </a:rPr>
              <a:t>      </a:t>
            </a:r>
          </a:p>
          <a:p>
            <a:pPr algn="just"/>
            <a:endParaRPr lang="es-CO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/>
            <a:endParaRPr lang="es-CO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2 Marcador de contenido"/>
          <p:cNvSpPr txBox="1">
            <a:spLocks/>
          </p:cNvSpPr>
          <p:nvPr/>
        </p:nvSpPr>
        <p:spPr>
          <a:xfrm>
            <a:off x="1403648" y="4293096"/>
            <a:ext cx="6196405" cy="18002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es-CO" sz="1600" dirty="0" smtClean="0"/>
          </a:p>
          <a:p>
            <a:pPr algn="just"/>
            <a:endParaRPr lang="es-CO" sz="1600" dirty="0"/>
          </a:p>
        </p:txBody>
      </p:sp>
      <p:sp>
        <p:nvSpPr>
          <p:cNvPr id="9" name="Rectángulo 8"/>
          <p:cNvSpPr/>
          <p:nvPr/>
        </p:nvSpPr>
        <p:spPr>
          <a:xfrm>
            <a:off x="1763688" y="2321713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endParaRPr lang="es-CO" dirty="0">
              <a:latin typeface="AR CENA" panose="02000000000000000000" pitchFamily="2" charset="0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1013841" y="2060848"/>
            <a:ext cx="7200800" cy="17468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 CENA" panose="02000000000000000000" pitchFamily="2" charset="0"/>
              </a:rPr>
              <a:t>Consolidar  las Comunidades de Animadores Vocacionales Laicos, a nivel Provincial,  a través de la formación, y el acompañamiento desde las Comunidades Locales y la Pastoral  Vocacional, generando con esto una red de apoyo que nos permita implementar y dinamizar la cultura vocacional, que favorezca el aumento de nuevas vocaciones para la Iglesia y la </a:t>
            </a:r>
            <a:r>
              <a:rPr lang="es-CO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 CENA" panose="02000000000000000000" pitchFamily="2" charset="0"/>
              </a:rPr>
              <a:t>Compañía responder así al clamor de los pobres. </a:t>
            </a:r>
            <a:endParaRPr lang="es-CO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 CENA" panose="02000000000000000000" pitchFamily="2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n relacionad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186" y="455301"/>
            <a:ext cx="7989262" cy="5900973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71600" y="620688"/>
            <a:ext cx="2952328" cy="593094"/>
          </a:xfrm>
        </p:spPr>
        <p:txBody>
          <a:bodyPr>
            <a:noAutofit/>
          </a:bodyPr>
          <a:lstStyle/>
          <a:p>
            <a:r>
              <a:rPr lang="es-CO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 CHRISTY" panose="02000000000000000000" pitchFamily="2" charset="0"/>
              </a:rPr>
              <a:t>OBJETIVOS ESPECÍFICOS: </a:t>
            </a:r>
            <a:endParaRPr lang="es-CO" sz="20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 CHRISTY" panose="02000000000000000000" pitchFamily="2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 rot="20300100">
            <a:off x="3725822" y="4325962"/>
            <a:ext cx="4230125" cy="1025324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es-CO" sz="1800" b="1" spc="50" dirty="0" smtClean="0">
                <a:ln w="0"/>
                <a:solidFill>
                  <a:schemeClr val="bg2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 CHRISTY" panose="02000000000000000000" pitchFamily="2" charset="0"/>
              </a:rPr>
              <a:t>Asegurar la formación procesual  y el acompañamiento de las CLAVOVI en cada comunidad local y desde  la Pastoral Vocacional de la Provincia. </a:t>
            </a:r>
          </a:p>
          <a:p>
            <a:pPr algn="ctr"/>
            <a:endParaRPr lang="es-CO" sz="1800" b="1" spc="50" dirty="0" smtClean="0">
              <a:ln w="0"/>
              <a:solidFill>
                <a:schemeClr val="bg2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AR CHRISTY" panose="02000000000000000000" pitchFamily="2" charset="0"/>
            </a:endParaRPr>
          </a:p>
          <a:p>
            <a:pPr algn="ctr"/>
            <a:endParaRPr lang="es-CO" sz="1800" b="1" spc="50" dirty="0">
              <a:ln w="0"/>
              <a:solidFill>
                <a:schemeClr val="bg2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AR CHRISTY" panose="02000000000000000000" pitchFamily="2" charset="0"/>
            </a:endParaRPr>
          </a:p>
        </p:txBody>
      </p:sp>
      <p:sp>
        <p:nvSpPr>
          <p:cNvPr id="5" name="Rectángulo 4"/>
          <p:cNvSpPr/>
          <p:nvPr/>
        </p:nvSpPr>
        <p:spPr>
          <a:xfrm rot="20382820">
            <a:off x="725201" y="1734850"/>
            <a:ext cx="562433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1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AR CHRISTY" panose="02000000000000000000" pitchFamily="2" charset="0"/>
              </a:rPr>
              <a:t>Garantizar la conformación de las </a:t>
            </a:r>
            <a:r>
              <a:rPr lang="es-CO" sz="1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AR CHRISTY" panose="02000000000000000000" pitchFamily="2" charset="0"/>
              </a:rPr>
              <a:t>CLAVOVI en </a:t>
            </a:r>
            <a:r>
              <a:rPr lang="es-CO" sz="1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AR CHRISTY" panose="02000000000000000000" pitchFamily="2" charset="0"/>
              </a:rPr>
              <a:t>cada comunidad local y en aquellos lugares donde no hay presencia de las hermanas, pero hay </a:t>
            </a:r>
            <a:r>
              <a:rPr lang="es-CO" sz="1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AR CHRISTY" panose="02000000000000000000" pitchFamily="2" charset="0"/>
              </a:rPr>
              <a:t> representación  </a:t>
            </a:r>
            <a:r>
              <a:rPr lang="es-CO" sz="1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AR CHRISTY" panose="02000000000000000000" pitchFamily="2" charset="0"/>
              </a:rPr>
              <a:t>de los laicos.</a:t>
            </a:r>
          </a:p>
        </p:txBody>
      </p:sp>
      <p:sp>
        <p:nvSpPr>
          <p:cNvPr id="8" name="Rectángulo 6"/>
          <p:cNvSpPr/>
          <p:nvPr/>
        </p:nvSpPr>
        <p:spPr>
          <a:xfrm rot="20292959">
            <a:off x="1134607" y="2856103"/>
            <a:ext cx="6585137" cy="1440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4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AR CENA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Animar y acompañar a los jóvenes que sienten el   deseo de seguir a Jesús desde el </a:t>
            </a:r>
            <a:r>
              <a:rPr lang="es-MX" sz="1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AR CENA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Carisma </a:t>
            </a:r>
            <a:r>
              <a:rPr lang="es-MX" sz="14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AR CENA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Vicentino, a través  de nuestro </a:t>
            </a:r>
            <a:r>
              <a:rPr lang="es-MX" sz="1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AR CENA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compromiso Evangelizador, el testimonio</a:t>
            </a:r>
            <a:r>
              <a:rPr lang="es-MX" sz="14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AR CENA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y audacia para hacer la propuesta vocacional en los distintos ambientes donde nos encontramos, y de  esta forma  orientarlos  para que inicien su proceso de discernimiento vocacional.  </a:t>
            </a:r>
          </a:p>
        </p:txBody>
      </p:sp>
    </p:spTree>
    <p:extLst>
      <p:ext uri="{BB962C8B-B14F-4D97-AF65-F5344CB8AC3E}">
        <p14:creationId xmlns:p14="http://schemas.microsoft.com/office/powerpoint/2010/main" val="2469355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Resultado de imagen para mision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92696"/>
            <a:ext cx="7811078" cy="576064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Marcador de contenido 2"/>
          <p:cNvSpPr>
            <a:spLocks noGrp="1"/>
          </p:cNvSpPr>
          <p:nvPr>
            <p:ph sz="half" idx="2"/>
          </p:nvPr>
        </p:nvSpPr>
        <p:spPr>
          <a:xfrm>
            <a:off x="899592" y="1700808"/>
            <a:ext cx="7451038" cy="4176464"/>
          </a:xfrm>
        </p:spPr>
        <p:txBody>
          <a:bodyPr>
            <a:noAutofit/>
          </a:bodyPr>
          <a:lstStyle/>
          <a:p>
            <a:pPr marL="0" lvl="0" indent="0" algn="ctr">
              <a:buNone/>
            </a:pPr>
            <a:r>
              <a:rPr lang="es-CO" b="1" i="1" spc="50" dirty="0">
                <a:ln w="0"/>
                <a:solidFill>
                  <a:srgbClr val="003366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Papyrus" panose="03070502060502030205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Generar e incentivar la conciencia de una cultura vocacional </a:t>
            </a:r>
            <a:r>
              <a:rPr lang="es-CO" b="1" i="1" spc="50" dirty="0" smtClean="0">
                <a:ln w="0"/>
                <a:solidFill>
                  <a:srgbClr val="003366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Papyrus" panose="03070502060502030205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en </a:t>
            </a:r>
            <a:r>
              <a:rPr lang="es-CO" b="1" i="1" spc="50" dirty="0">
                <a:ln w="0"/>
                <a:solidFill>
                  <a:srgbClr val="003366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Papyrus" panose="03070502060502030205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las familias, niños,  jóvenes e </a:t>
            </a:r>
            <a:r>
              <a:rPr lang="es-CO" b="1" i="1" spc="50" dirty="0" smtClean="0">
                <a:ln w="0"/>
                <a:solidFill>
                  <a:srgbClr val="003366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Papyrus" panose="03070502060502030205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Instituciones</a:t>
            </a:r>
            <a:r>
              <a:rPr lang="es-CO" b="1" i="1" spc="50" dirty="0">
                <a:ln w="0"/>
                <a:solidFill>
                  <a:srgbClr val="003366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Papyrus" panose="03070502060502030205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, para fortalecer la vocación Cristiana y de seguimiento a Jesús desde  la vida consagrada y sacerdotal, a través de la </a:t>
            </a:r>
            <a:r>
              <a:rPr lang="es-CO" b="1" i="1" spc="50" dirty="0" smtClean="0">
                <a:ln w="0"/>
                <a:solidFill>
                  <a:srgbClr val="003366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Papyrus" panose="03070502060502030205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Evangelización, formación </a:t>
            </a:r>
            <a:r>
              <a:rPr lang="es-CO" b="1" i="1" spc="50" dirty="0" smtClean="0">
                <a:ln w="0"/>
                <a:solidFill>
                  <a:srgbClr val="003366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Papyrus" panose="03070502060502030205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y </a:t>
            </a:r>
            <a:r>
              <a:rPr lang="es-CO" b="1" i="1" spc="50" dirty="0">
                <a:ln w="0"/>
                <a:solidFill>
                  <a:srgbClr val="003366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Papyrus" panose="03070502060502030205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el a</a:t>
            </a:r>
            <a:r>
              <a:rPr lang="es-CO" b="1" i="1" spc="50" dirty="0" smtClean="0">
                <a:ln w="0"/>
                <a:solidFill>
                  <a:srgbClr val="003366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Papyrus" panose="03070502060502030205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compañamiento </a:t>
            </a:r>
            <a:r>
              <a:rPr lang="es-CO" b="1" i="1" spc="50" dirty="0">
                <a:ln w="0"/>
                <a:solidFill>
                  <a:srgbClr val="003366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Papyrus" panose="03070502060502030205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en los procesos de discernimiento para una opción de vida, y</a:t>
            </a:r>
            <a:r>
              <a:rPr lang="es-CO" b="1" i="1" spc="50" dirty="0" smtClean="0">
                <a:ln w="0"/>
                <a:solidFill>
                  <a:srgbClr val="003366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Papyrus" panose="03070502060502030205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a  </a:t>
            </a:r>
            <a:r>
              <a:rPr lang="es-CO" b="1" i="1" spc="50" dirty="0">
                <a:ln w="0"/>
                <a:solidFill>
                  <a:srgbClr val="003366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Papyrus" panose="03070502060502030205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que en la iglesia y en la Compañía de las Hijas de la Caridad se </a:t>
            </a:r>
            <a:r>
              <a:rPr lang="es-CO" b="1" i="1" spc="50" dirty="0" smtClean="0">
                <a:ln w="0"/>
                <a:solidFill>
                  <a:srgbClr val="003366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Papyrus" panose="03070502060502030205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necesitan obreros  </a:t>
            </a:r>
            <a:r>
              <a:rPr lang="es-CO" b="1" i="1" spc="50" dirty="0">
                <a:ln w="0"/>
                <a:solidFill>
                  <a:srgbClr val="003366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Papyrus" panose="03070502060502030205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comprometidos y audaces que  se consagren al servicio de Dios en los más necesitados. </a:t>
            </a:r>
            <a:endParaRPr lang="es-ES" b="1" i="1" spc="50" dirty="0">
              <a:ln w="0"/>
              <a:solidFill>
                <a:srgbClr val="003366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Papyrus" panose="03070502060502030205" pitchFamily="66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0" indent="0" algn="ctr">
              <a:buNone/>
            </a:pPr>
            <a:endParaRPr lang="es-CO" b="1" spc="50" dirty="0">
              <a:ln w="0"/>
              <a:solidFill>
                <a:schemeClr val="bg1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Papyrus" panose="03070502060502030205" pitchFamily="66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3436979" y="781544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apyrus" panose="03070502060502030205" pitchFamily="66" charset="0"/>
              </a:rPr>
              <a:t>MISIÓN </a:t>
            </a:r>
            <a:endParaRPr lang="es-CO" sz="28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Papyrus" panose="03070502060502030205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2114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magen relacionad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31"/>
          <a:stretch/>
        </p:blipFill>
        <p:spPr bwMode="auto">
          <a:xfrm>
            <a:off x="683569" y="260648"/>
            <a:ext cx="8280919" cy="6322146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2754" name="Rectangle 2"/>
          <p:cNvSpPr>
            <a:spLocks noGrp="1" noChangeArrowheads="1"/>
          </p:cNvSpPr>
          <p:nvPr>
            <p:ph type="title"/>
          </p:nvPr>
        </p:nvSpPr>
        <p:spPr>
          <a:xfrm>
            <a:off x="3415332" y="980728"/>
            <a:ext cx="1945035" cy="288032"/>
          </a:xfrm>
        </p:spPr>
        <p:txBody>
          <a:bodyPr>
            <a:normAutofit fontScale="90000"/>
          </a:bodyPr>
          <a:lstStyle/>
          <a:p>
            <a:pPr eaLnBrk="1" hangingPunct="1">
              <a:buFontTx/>
              <a:buNone/>
              <a:defRPr/>
            </a:pPr>
            <a:r>
              <a:rPr lang="es-CO" sz="3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VISIÓN</a:t>
            </a:r>
            <a:r>
              <a:rPr lang="es-ES" sz="3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</a:t>
            </a:r>
          </a:p>
        </p:txBody>
      </p:sp>
      <p:sp>
        <p:nvSpPr>
          <p:cNvPr id="2027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773238"/>
            <a:ext cx="4064000" cy="647700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Clr>
                <a:schemeClr val="bg1"/>
              </a:buClr>
              <a:buSzPct val="90000"/>
              <a:buFontTx/>
              <a:buNone/>
              <a:defRPr/>
            </a:pPr>
            <a:endParaRPr lang="es-CO" sz="900" smtClean="0"/>
          </a:p>
          <a:p>
            <a:pPr marL="0" indent="0" eaLnBrk="1" hangingPunct="1">
              <a:lnSpc>
                <a:spcPct val="80000"/>
              </a:lnSpc>
              <a:buClr>
                <a:schemeClr val="bg1"/>
              </a:buClr>
              <a:buSzPct val="90000"/>
              <a:buFontTx/>
              <a:buNone/>
              <a:defRPr/>
            </a:pPr>
            <a:endParaRPr lang="es-ES" sz="900" smtClean="0"/>
          </a:p>
        </p:txBody>
      </p:sp>
      <p:sp>
        <p:nvSpPr>
          <p:cNvPr id="3" name="Rectángulo 2"/>
          <p:cNvSpPr/>
          <p:nvPr/>
        </p:nvSpPr>
        <p:spPr>
          <a:xfrm>
            <a:off x="971600" y="1628800"/>
            <a:ext cx="7200800" cy="4693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es-CO" sz="2000" b="1" i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rebuchet MS" pitchFamily="34" charset="0"/>
              </a:rPr>
              <a:t>En el año 2020, la Comunidad de animadores Vocacionales laicos, de la Provincia San Vicente- Cali, será una fuerza evangelizadora, cimentada en la fe, la Palabra de Dios, la  doctrina de la Iglesia y vicenciana, que atraiga a los jóvenes que buscan </a:t>
            </a:r>
            <a:r>
              <a:rPr lang="es-CO" sz="2000" b="1" i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rebuchet MS" pitchFamily="34" charset="0"/>
              </a:rPr>
              <a:t>seguir a </a:t>
            </a:r>
            <a:r>
              <a:rPr lang="es-CO" sz="2000" b="1" i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rebuchet MS" pitchFamily="34" charset="0"/>
              </a:rPr>
              <a:t>Jesús, viendo en nosotros hombres y mujeres  alegres, acogedores, orantes, prudentes, fraternales, perseverantes, con capacidad de escucha y de servicio,  comprometidos y audaces en la  dinamización de la cultura vocacional en la Iglesia, capaces de dar respuestas claras y objetivas a aquellos que buscan entregar su vida a Dios desde la vida consagrada y sacerdotal. </a:t>
            </a:r>
          </a:p>
        </p:txBody>
      </p:sp>
      <p:pic>
        <p:nvPicPr>
          <p:cNvPr id="3076" name="Picture 4" descr="Resultado de imagen para rostro de cristo sonriend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76672"/>
            <a:ext cx="1440160" cy="135500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9031377"/>
      </p:ext>
    </p:extLst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2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54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Imagen relacionada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8074115" cy="601474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ángulo 3"/>
          <p:cNvSpPr/>
          <p:nvPr/>
        </p:nvSpPr>
        <p:spPr>
          <a:xfrm>
            <a:off x="4349599" y="1541202"/>
            <a:ext cx="17988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 CHRISTY" panose="02000000000000000000" pitchFamily="2" charset="0"/>
              </a:rPr>
              <a:t>Acogida</a:t>
            </a:r>
            <a:endParaRPr lang="es-CO" sz="3200" b="1" dirty="0">
              <a:solidFill>
                <a:srgbClr val="002060"/>
              </a:solidFill>
              <a:latin typeface="AR CHRISTY" panose="02000000000000000000" pitchFamily="2" charset="0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6091475" y="4298907"/>
            <a:ext cx="17595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 CHRISTY" panose="02000000000000000000" pitchFamily="2" charset="0"/>
              </a:rPr>
              <a:t>Oración</a:t>
            </a:r>
            <a:endParaRPr lang="es-CO" sz="3200" b="1" dirty="0">
              <a:solidFill>
                <a:srgbClr val="002060"/>
              </a:solidFill>
              <a:latin typeface="AR CHRISTY" panose="02000000000000000000" pitchFamily="2" charset="0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1252799" y="5661248"/>
            <a:ext cx="23471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3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 CHRISTY" panose="02000000000000000000" pitchFamily="2" charset="0"/>
              </a:rPr>
              <a:t>Prudencia </a:t>
            </a:r>
            <a:endParaRPr lang="es-CO" sz="3200" b="1" dirty="0">
              <a:solidFill>
                <a:schemeClr val="tx2">
                  <a:lumMod val="75000"/>
                </a:schemeClr>
              </a:solidFill>
              <a:latin typeface="AR CHRISTY" panose="02000000000000000000" pitchFamily="2" charset="0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5582151" y="765464"/>
            <a:ext cx="25482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32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 CHRISTY" panose="02000000000000000000" pitchFamily="2" charset="0"/>
              </a:rPr>
              <a:t>Fraternidad</a:t>
            </a:r>
            <a:endParaRPr lang="es-CO" sz="3200" b="1" dirty="0">
              <a:solidFill>
                <a:srgbClr val="FF0066"/>
              </a:solidFill>
              <a:latin typeface="AR CHRISTY" panose="02000000000000000000" pitchFamily="2" charset="0"/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5364088" y="5513781"/>
            <a:ext cx="3036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3200" b="1" i="1" dirty="0" smtClean="0">
                <a:solidFill>
                  <a:srgbClr val="A4069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 CHRISTY" panose="02000000000000000000" pitchFamily="2" charset="0"/>
              </a:rPr>
              <a:t>Perseverancia</a:t>
            </a:r>
            <a:endParaRPr lang="es-CO" sz="3200" b="1" dirty="0">
              <a:solidFill>
                <a:srgbClr val="A40691"/>
              </a:solidFill>
              <a:latin typeface="AR CHRISTY" panose="02000000000000000000" pitchFamily="2" charset="0"/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2483768" y="2590574"/>
            <a:ext cx="38443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 CHRISTY" panose="02000000000000000000" pitchFamily="2" charset="0"/>
              </a:rPr>
              <a:t>Capacidad </a:t>
            </a:r>
            <a:r>
              <a:rPr lang="es-CO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 CHRISTY" panose="02000000000000000000" pitchFamily="2" charset="0"/>
              </a:rPr>
              <a:t>de</a:t>
            </a:r>
            <a:r>
              <a:rPr lang="es-CO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 CHRISTY" panose="02000000000000000000" pitchFamily="2" charset="0"/>
              </a:rPr>
              <a:t> escucha</a:t>
            </a:r>
            <a:endParaRPr lang="es-CO" sz="3200" b="1" dirty="0">
              <a:solidFill>
                <a:srgbClr val="FF0000"/>
              </a:solidFill>
              <a:latin typeface="AR CHRISTY" panose="02000000000000000000" pitchFamily="2" charset="0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2022401" y="3787179"/>
            <a:ext cx="27719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3200" b="1" i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 CHRISTY" panose="02000000000000000000" pitchFamily="2" charset="0"/>
              </a:rPr>
              <a:t>Compromiso</a:t>
            </a:r>
            <a:endParaRPr lang="es-CO" sz="3200" b="1" dirty="0">
              <a:solidFill>
                <a:srgbClr val="003366"/>
              </a:solidFill>
              <a:latin typeface="AR CHRISTY" panose="02000000000000000000" pitchFamily="2" charset="0"/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2166385" y="4926639"/>
            <a:ext cx="20002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36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 CHRISTY" panose="02000000000000000000" pitchFamily="2" charset="0"/>
              </a:rPr>
              <a:t>Audacia</a:t>
            </a:r>
            <a:endParaRPr lang="es-CO" sz="3200" b="1" dirty="0">
              <a:solidFill>
                <a:srgbClr val="0070C0"/>
              </a:solidFill>
              <a:latin typeface="AR CHRISTY" panose="02000000000000000000" pitchFamily="2" charset="0"/>
            </a:endParaRPr>
          </a:p>
        </p:txBody>
      </p:sp>
      <p:sp>
        <p:nvSpPr>
          <p:cNvPr id="19" name="Rectángulo 18"/>
          <p:cNvSpPr/>
          <p:nvPr/>
        </p:nvSpPr>
        <p:spPr>
          <a:xfrm>
            <a:off x="1373612" y="1661379"/>
            <a:ext cx="18181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3200" b="1" i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 CHRISTY" panose="02000000000000000000" pitchFamily="2" charset="0"/>
              </a:rPr>
              <a:t>S</a:t>
            </a:r>
            <a:r>
              <a:rPr lang="es-CO" sz="32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 CHRISTY" panose="02000000000000000000" pitchFamily="2" charset="0"/>
              </a:rPr>
              <a:t>ervicio</a:t>
            </a:r>
            <a:endParaRPr lang="es-CO" sz="3200" b="1" dirty="0">
              <a:solidFill>
                <a:schemeClr val="accent2">
                  <a:lumMod val="60000"/>
                  <a:lumOff val="40000"/>
                </a:schemeClr>
              </a:solidFill>
              <a:latin typeface="AR CHRISTY" panose="02000000000000000000" pitchFamily="2" charset="0"/>
            </a:endParaRPr>
          </a:p>
        </p:txBody>
      </p:sp>
      <p:sp>
        <p:nvSpPr>
          <p:cNvPr id="20" name="Rectángulo 19"/>
          <p:cNvSpPr/>
          <p:nvPr/>
        </p:nvSpPr>
        <p:spPr>
          <a:xfrm>
            <a:off x="1907704" y="787929"/>
            <a:ext cx="17924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 CHRISTY" panose="02000000000000000000" pitchFamily="2" charset="0"/>
              </a:rPr>
              <a:t>Alegría</a:t>
            </a:r>
            <a:endParaRPr lang="es-CO" sz="3200" b="1" dirty="0">
              <a:solidFill>
                <a:srgbClr val="0070C0"/>
              </a:solidFill>
              <a:latin typeface="AR CHRISTY" panose="02000000000000000000" pitchFamily="2" charset="0"/>
            </a:endParaRPr>
          </a:p>
        </p:txBody>
      </p:sp>
      <p:sp>
        <p:nvSpPr>
          <p:cNvPr id="21" name="Rectángulo 20"/>
          <p:cNvSpPr/>
          <p:nvPr/>
        </p:nvSpPr>
        <p:spPr>
          <a:xfrm>
            <a:off x="4535409" y="4803528"/>
            <a:ext cx="77328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4000" b="1" i="1" dirty="0" smtClean="0">
                <a:solidFill>
                  <a:srgbClr val="A6041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 CHRISTY" panose="02000000000000000000" pitchFamily="2" charset="0"/>
              </a:rPr>
              <a:t>Fe</a:t>
            </a:r>
            <a:endParaRPr lang="es-CO" sz="4000" b="1" dirty="0">
              <a:solidFill>
                <a:srgbClr val="A60410"/>
              </a:solidFill>
              <a:latin typeface="AR CHRISTY" panose="02000000000000000000" pitchFamily="2" charset="0"/>
            </a:endParaRPr>
          </a:p>
        </p:txBody>
      </p:sp>
      <p:sp>
        <p:nvSpPr>
          <p:cNvPr id="22" name="Rectángulo 21"/>
          <p:cNvSpPr/>
          <p:nvPr/>
        </p:nvSpPr>
        <p:spPr>
          <a:xfrm>
            <a:off x="5837346" y="3369124"/>
            <a:ext cx="29258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36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 CHRISTY" panose="02000000000000000000" pitchFamily="2" charset="0"/>
              </a:rPr>
              <a:t>Dinamismo</a:t>
            </a:r>
            <a:r>
              <a:rPr lang="es-CO" sz="32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 CHRISTY" panose="02000000000000000000" pitchFamily="2" charset="0"/>
              </a:rPr>
              <a:t> </a:t>
            </a:r>
            <a:endParaRPr lang="es-CO" sz="3200" b="1" dirty="0">
              <a:solidFill>
                <a:srgbClr val="FF0066"/>
              </a:solidFill>
              <a:latin typeface="AR CHRISTY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7017683"/>
      </p:ext>
    </p:extLst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1" grpId="0"/>
      <p:bldP spid="12" grpId="0"/>
      <p:bldP spid="19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Resultado de imagen para acompañante vocacion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689726" cy="576064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630518" y="724777"/>
            <a:ext cx="6357392" cy="648072"/>
          </a:xfrm>
        </p:spPr>
        <p:txBody>
          <a:bodyPr>
            <a:normAutofit/>
          </a:bodyPr>
          <a:lstStyle/>
          <a:p>
            <a:pPr eaLnBrk="1" hangingPunct="1">
              <a:buFontTx/>
              <a:buNone/>
              <a:defRPr/>
            </a:pPr>
            <a:r>
              <a:rPr lang="es-CO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</a:rPr>
              <a:t>PERFIL DEL ANIMADOR</a:t>
            </a:r>
            <a:endParaRPr lang="es-ES" sz="28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1197968" y="1556792"/>
            <a:ext cx="6768752" cy="4347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es-CO" sz="2000" dirty="0">
              <a:latin typeface="Segoe Print" panose="02000600000000000000" pitchFamily="2" charset="0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683568" y="908720"/>
            <a:ext cx="7689726" cy="48926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s-CO" sz="2400" dirty="0">
                <a:solidFill>
                  <a:srgbClr val="003366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Segoe Print" panose="02000600000000000000" pitchFamily="2" charset="0"/>
              </a:rPr>
              <a:t> </a:t>
            </a:r>
          </a:p>
          <a:p>
            <a:pPr marL="342900" lvl="0" indent="-342900" algn="ctr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es-CO" sz="2400" dirty="0">
                <a:solidFill>
                  <a:srgbClr val="003366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Segoe Print" panose="02000600000000000000" pitchFamily="2" charset="0"/>
              </a:rPr>
              <a:t>Conciencia clara  de su compromiso como Bautizado y de su misión en la Iglesia</a:t>
            </a:r>
          </a:p>
          <a:p>
            <a:pPr marL="342900" lvl="0" indent="-342900" algn="ctr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es-CO" sz="2400" dirty="0">
                <a:solidFill>
                  <a:srgbClr val="003366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Segoe Print" panose="02000600000000000000" pitchFamily="2" charset="0"/>
              </a:rPr>
              <a:t>Empoderado del Carisma Vicentino</a:t>
            </a:r>
          </a:p>
          <a:p>
            <a:pPr marL="342900" lvl="0" indent="-342900" algn="ctr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es-CO" sz="2400" dirty="0">
                <a:solidFill>
                  <a:srgbClr val="003366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Segoe Print" panose="02000600000000000000" pitchFamily="2" charset="0"/>
              </a:rPr>
              <a:t>  Testimonio de vida Evangélico </a:t>
            </a:r>
          </a:p>
          <a:p>
            <a:pPr marL="342900" lvl="0" indent="-342900" algn="ctr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es-CO" sz="2400" dirty="0">
                <a:solidFill>
                  <a:srgbClr val="003366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Segoe Print" panose="02000600000000000000" pitchFamily="2" charset="0"/>
              </a:rPr>
              <a:t>Vivencia de su vida de fe y sacramental.</a:t>
            </a:r>
          </a:p>
          <a:p>
            <a:pPr marL="342900" lvl="0" indent="-342900" algn="ctr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es-CO" sz="2400" dirty="0">
                <a:solidFill>
                  <a:srgbClr val="003366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Segoe Print" panose="02000600000000000000" pitchFamily="2" charset="0"/>
              </a:rPr>
              <a:t>Carisma </a:t>
            </a:r>
            <a:r>
              <a:rPr lang="es-CO" sz="2400" dirty="0" smtClean="0">
                <a:solidFill>
                  <a:srgbClr val="003366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Segoe Print" panose="02000600000000000000" pitchFamily="2" charset="0"/>
              </a:rPr>
              <a:t>para </a:t>
            </a:r>
            <a:r>
              <a:rPr lang="es-CO" sz="2400" dirty="0">
                <a:solidFill>
                  <a:srgbClr val="003366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Segoe Print" panose="02000600000000000000" pitchFamily="2" charset="0"/>
              </a:rPr>
              <a:t>ser animador </a:t>
            </a:r>
          </a:p>
          <a:p>
            <a:pPr marL="342900" lvl="0" indent="-342900" algn="ctr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es-CO" sz="2400" dirty="0">
                <a:solidFill>
                  <a:srgbClr val="003366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Segoe Print" panose="02000600000000000000" pitchFamily="2" charset="0"/>
              </a:rPr>
              <a:t>Capacidad de escucha y de  servicio</a:t>
            </a:r>
          </a:p>
          <a:p>
            <a:pPr marL="342900" lvl="0" indent="-342900" algn="ctr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es-CO" sz="2400" dirty="0">
                <a:solidFill>
                  <a:srgbClr val="003366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Segoe Print" panose="02000600000000000000" pitchFamily="2" charset="0"/>
              </a:rPr>
              <a:t>Tener el don de consejo</a:t>
            </a:r>
          </a:p>
          <a:p>
            <a:pPr marL="342900" lvl="0" indent="-342900" algn="ctr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es-CO" sz="2400" dirty="0">
                <a:solidFill>
                  <a:srgbClr val="003366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Segoe Print" panose="02000600000000000000" pitchFamily="2" charset="0"/>
              </a:rPr>
              <a:t>buenas relaciones humanas </a:t>
            </a:r>
          </a:p>
          <a:p>
            <a:pPr marL="342900" lvl="0" indent="-342900" algn="ctr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es-CO" sz="2400" dirty="0">
                <a:solidFill>
                  <a:srgbClr val="003366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Segoe Print" panose="02000600000000000000" pitchFamily="2" charset="0"/>
              </a:rPr>
              <a:t>Formación humana, cristiana y vicenciana</a:t>
            </a:r>
            <a:endParaRPr lang="es-CO" sz="2400" dirty="0">
              <a:solidFill>
                <a:srgbClr val="003366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Segoe Print" panose="020006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5330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hincheta">
  <a:themeElements>
    <a:clrScheme name="Chincheta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Chincheta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hinchet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1815</TotalTime>
  <Words>869</Words>
  <Application>Microsoft Office PowerPoint</Application>
  <PresentationFormat>Presentación en pantalla (4:3)</PresentationFormat>
  <Paragraphs>143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15" baseType="lpstr">
      <vt:lpstr>Chincheta</vt:lpstr>
      <vt:lpstr>Presentación de PowerPoint</vt:lpstr>
      <vt:lpstr>Presentación de PowerPoint</vt:lpstr>
      <vt:lpstr>Presentación de PowerPoint</vt:lpstr>
      <vt:lpstr>Presentación de PowerPoint</vt:lpstr>
      <vt:lpstr>OBJETIVOS ESPECÍFICOS: </vt:lpstr>
      <vt:lpstr>Presentación de PowerPoint</vt:lpstr>
      <vt:lpstr>VISIÓN </vt:lpstr>
      <vt:lpstr>Presentación de PowerPoint</vt:lpstr>
      <vt:lpstr>PERFIL DEL ANIMADOR</vt:lpstr>
      <vt:lpstr>PERFIL DEL JOVEN </vt:lpstr>
      <vt:lpstr>PERFIL DE LA FAMILIA</vt:lpstr>
      <vt:lpstr>Presentación de PowerPoint</vt:lpstr>
      <vt:lpstr>Presentación de PowerPoint</vt:lpstr>
      <vt:lpstr>Presentación de PowerPoint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</dc:creator>
  <cp:lastModifiedBy>Usuario</cp:lastModifiedBy>
  <cp:revision>114</cp:revision>
  <dcterms:created xsi:type="dcterms:W3CDTF">2016-08-26T16:09:20Z</dcterms:created>
  <dcterms:modified xsi:type="dcterms:W3CDTF">2017-03-19T15:20:54Z</dcterms:modified>
</cp:coreProperties>
</file>