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63" r:id="rId4"/>
    <p:sldId id="288" r:id="rId5"/>
    <p:sldId id="289" r:id="rId6"/>
    <p:sldId id="285" r:id="rId7"/>
    <p:sldId id="276" r:id="rId8"/>
    <p:sldId id="279" r:id="rId9"/>
    <p:sldId id="280" r:id="rId10"/>
    <p:sldId id="286" r:id="rId11"/>
    <p:sldId id="287" r:id="rId12"/>
    <p:sldId id="282" r:id="rId13"/>
    <p:sldId id="284" r:id="rId14"/>
    <p:sldId id="292" r:id="rId1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40691"/>
    <a:srgbClr val="00FF00"/>
    <a:srgbClr val="A6041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>
      <p:cViewPr>
        <p:scale>
          <a:sx n="80" d="100"/>
          <a:sy n="80" d="100"/>
        </p:scale>
        <p:origin x="-16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288" y="1484313"/>
            <a:ext cx="7993062" cy="417671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68313" y="333375"/>
            <a:ext cx="4064000" cy="6477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84713" y="333375"/>
            <a:ext cx="4064000" cy="6477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20728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395288" y="333375"/>
            <a:ext cx="8353425" cy="53276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4003743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5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00D92C1-7D3E-4CFA-8976-F74382B94081}" type="datetimeFigureOut">
              <a:rPr lang="es-MX" smtClean="0"/>
              <a:pPr/>
              <a:t>25/07/2017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ultado de imagen para fondos diapositivas colo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915451"/>
            <a:ext cx="7632848" cy="539386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1115616" y="1260043"/>
            <a:ext cx="71287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JULIAN" panose="02000000000000000000" pitchFamily="2" charset="0"/>
              </a:rPr>
              <a:t>I</a:t>
            </a: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 </a:t>
            </a:r>
            <a:r>
              <a:rPr lang="es-CO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Encuentro </a:t>
            </a: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Provincial</a:t>
            </a:r>
            <a:endParaRPr lang="es-CO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 BERKLEY" panose="02000000000000000000" pitchFamily="2" charset="0"/>
            </a:endParaRPr>
          </a:p>
          <a:p>
            <a:pPr algn="ctr">
              <a:defRPr/>
            </a:pPr>
            <a:r>
              <a:rPr lang="es-CO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Comunidades de animadores vocacionales </a:t>
            </a: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Laicos</a:t>
            </a:r>
          </a:p>
          <a:p>
            <a:pPr algn="ctr">
              <a:defRPr/>
            </a:pPr>
            <a:endParaRPr lang="es-CO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 BERKLEY" panose="02000000000000000000" pitchFamily="2" charset="0"/>
            </a:endParaRPr>
          </a:p>
          <a:p>
            <a:pPr algn="ctr">
              <a:defRPr/>
            </a:pPr>
            <a:r>
              <a:rPr lang="es-CO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Provincia </a:t>
            </a:r>
            <a:endParaRPr lang="es-CO" sz="40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 BERKLEY" panose="02000000000000000000" pitchFamily="2" charset="0"/>
            </a:endParaRPr>
          </a:p>
          <a:p>
            <a:pPr algn="ctr">
              <a:defRPr/>
            </a:pP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San Vicente </a:t>
            </a:r>
            <a:r>
              <a:rPr lang="es-CO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de </a:t>
            </a: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Paúl-Cali</a:t>
            </a:r>
            <a:endParaRPr lang="es-CO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9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esultado de imagen para joven con inquietud vocacional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7"/>
            <a:ext cx="7776864" cy="56166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423754" y="764704"/>
            <a:ext cx="4557192" cy="432048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CO" sz="3600" dirty="0" smtClean="0">
                <a:latin typeface="Segoe Print" panose="02000600000000000000" pitchFamily="2" charset="0"/>
              </a:rPr>
              <a:t>PERFIL DEL JOVEN </a:t>
            </a:r>
            <a:endParaRPr lang="es-ES" sz="3600" dirty="0" smtClean="0">
              <a:latin typeface="Segoe Print" panose="02000600000000000000" pitchFamily="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71600" y="1196752"/>
            <a:ext cx="7200799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Manifestar inquietud vocacional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Buena salud física y psíquica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Intención y juicio recto, prudente y discreto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Capacidad para adquirir la madurez humana y cristiana, que exige la vida de comunidad y de servicio a los Pobres.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Capacidad para asumir compromisos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Gusto por la oración, la Palabra de Dios y la vida sacramental.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Capacidad de reflexión y de adaptación a circunstancias, personas y trabajos.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Disposición para la transformación personal.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Capacidad de aprender, ganas de superación y entregarse a una vida de servicio.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Docilidad y apertura en el acompañamiento.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Enamoramiento de Jesús que lo encuentra en su  vida cotidiana y en los hermanos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Responsable de los compromisos y tareas que adquiere en el proceso de discernimiento.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079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n relaciona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85592" cy="460851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 rot="20734264">
            <a:off x="1821548" y="1312361"/>
            <a:ext cx="3741348" cy="360040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  <a:defRPr/>
            </a:pPr>
            <a:r>
              <a:rPr lang="es-CO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PERFIL DE LA FAMILIA</a:t>
            </a:r>
            <a:endParaRPr lang="es-ES" sz="28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 CHRISTY" panose="02000000000000000000" pitchFamily="2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083976" y="4725144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Integrada por personas sanas, física y mentalmente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Constituida por hombre y mujer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Apoyo y compromiso en el proceso de discernimiento de sus hijos </a:t>
            </a:r>
            <a:endParaRPr lang="es-CO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75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903288" y="1332472"/>
            <a:ext cx="7416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tabLst>
                <a:tab pos="677863" algn="l"/>
              </a:tabLst>
              <a:defRPr/>
            </a:pP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Son tareas o acciones operativas que deben desarrollarse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para </a:t>
            </a: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que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permitan </a:t>
            </a: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su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monitoría, </a:t>
            </a: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seguimiento y evaluación,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y así garanticen </a:t>
            </a: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el logro de los resultados esperados dentro de un horizonte de tiempo previamente definido</a:t>
            </a:r>
            <a:r>
              <a:rPr lang="es-ES" sz="2400" dirty="0">
                <a:latin typeface="Aharoni" panose="02010803020104030203" pitchFamily="2" charset="-79"/>
                <a:cs typeface="Aharoni" panose="02010803020104030203" pitchFamily="2" charset="-79"/>
              </a:rPr>
              <a:t>.  </a:t>
            </a:r>
          </a:p>
          <a:p>
            <a:pPr algn="just">
              <a:tabLst>
                <a:tab pos="677863" algn="l"/>
              </a:tabLst>
              <a:defRPr/>
            </a:pPr>
            <a:endParaRPr lang="es-E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903288" y="5032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s-CO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PLAN OPERATIVO</a:t>
            </a:r>
            <a:endParaRPr lang="es-ES" sz="36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903288" y="2979076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77863" algn="l"/>
              </a:tabLst>
              <a:defRPr/>
            </a:pP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Debe responder:</a:t>
            </a:r>
          </a:p>
          <a:p>
            <a:pPr>
              <a:tabLst>
                <a:tab pos="677863" algn="l"/>
              </a:tabLst>
              <a:defRPr/>
            </a:pPr>
            <a:endParaRPr lang="es-CO" sz="2000" dirty="0"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465129"/>
              </p:ext>
            </p:extLst>
          </p:nvPr>
        </p:nvGraphicFramePr>
        <p:xfrm>
          <a:off x="848647" y="3621321"/>
          <a:ext cx="7526082" cy="193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347"/>
                <a:gridCol w="1254347"/>
                <a:gridCol w="1254347"/>
                <a:gridCol w="1254347"/>
                <a:gridCol w="1254347"/>
                <a:gridCol w="1254347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77863" algn="l"/>
                        </a:tabLst>
                        <a:defRPr/>
                      </a:pP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Arial"/>
                          <a:ea typeface="+mn-ea"/>
                          <a:cs typeface="Arial" charset="0"/>
                        </a:rPr>
                        <a:t>¿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Trebuchet MS" pitchFamily="34" charset="0"/>
                          <a:ea typeface="+mn-ea"/>
                          <a:cs typeface="Arial" charset="0"/>
                        </a:rPr>
                        <a:t>Qu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Arial"/>
                          <a:ea typeface="+mn-ea"/>
                          <a:cs typeface="Arial" charset="0"/>
                        </a:rPr>
                        <a:t>é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Trebuchet MS" pitchFamily="34" charset="0"/>
                          <a:ea typeface="+mn-ea"/>
                          <a:cs typeface="Arial" charset="0"/>
                        </a:rPr>
                        <a:t> se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77863" algn="l"/>
                        </a:tabLst>
                        <a:defRPr/>
                      </a:pP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Arial"/>
                          <a:ea typeface="+mn-ea"/>
                          <a:cs typeface="Arial" charset="0"/>
                        </a:rPr>
                        <a:t>¿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Trebuchet MS" pitchFamily="34" charset="0"/>
                          <a:ea typeface="+mn-ea"/>
                          <a:cs typeface="Arial" charset="0"/>
                        </a:rPr>
                        <a:t>Para qu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Arial"/>
                          <a:ea typeface="+mn-ea"/>
                          <a:cs typeface="Arial" charset="0"/>
                        </a:rPr>
                        <a:t>é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Trebuchet MS" pitchFamily="34" charset="0"/>
                          <a:ea typeface="+mn-ea"/>
                          <a:cs typeface="Arial" charset="0"/>
                        </a:rPr>
                        <a:t> se va a hacer?</a:t>
                      </a:r>
                      <a:endParaRPr kumimoji="0" lang="es-CO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uLnTx/>
                        <a:uFillTx/>
                        <a:latin typeface="Trebuchet MS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¿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C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ó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mo se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¿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Qui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é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n lo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¿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Cu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á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ndo se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¿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D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ó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nde se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3088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99" name="Group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7792906"/>
              </p:ext>
            </p:extLst>
          </p:nvPr>
        </p:nvGraphicFramePr>
        <p:xfrm>
          <a:off x="539552" y="608408"/>
          <a:ext cx="8496944" cy="5951220"/>
        </p:xfrm>
        <a:graphic>
          <a:graphicData uri="http://schemas.openxmlformats.org/drawingml/2006/table">
            <a:tbl>
              <a:tblPr/>
              <a:tblGrid>
                <a:gridCol w="1312014"/>
                <a:gridCol w="1105374"/>
                <a:gridCol w="1036288"/>
                <a:gridCol w="898116"/>
                <a:gridCol w="759945"/>
                <a:gridCol w="690859"/>
                <a:gridCol w="898116"/>
                <a:gridCol w="898116"/>
                <a:gridCol w="898116"/>
              </a:tblGrid>
              <a:tr h="389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META ESTRATEGICA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ESTRATEGIA CLAVE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PARA 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CóMO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QUIÉN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CUANDO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DONDE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CUANTO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</a:tr>
              <a:tr h="21751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Organización</a:t>
                      </a:r>
                      <a:r>
                        <a:rPr kumimoji="0" lang="es-CO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</a:t>
                      </a: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de comunidades de animadores laicos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Conformación de las comunidades de laicos a nivel local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Encuentros a nivel regional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 a nivel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Convocatoria de candidatos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Socializar la propuesta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Reunión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EPV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4 de Septiembre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Casa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30.000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9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Los animadores laicos se vinculan como una rama de la FV Colombia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Conformación  CALV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Consolidación de las distintas comunidades de animadores laicos.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Proceso de vinculación FVC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78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PROPUESTAS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49" name="Rectangle 61"/>
          <p:cNvSpPr>
            <a:spLocks noChangeArrowheads="1"/>
          </p:cNvSpPr>
          <p:nvPr/>
        </p:nvSpPr>
        <p:spPr bwMode="auto">
          <a:xfrm>
            <a:off x="1979712" y="-27384"/>
            <a:ext cx="5338763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s-E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PLAN OPERATIVO</a:t>
            </a:r>
          </a:p>
        </p:txBody>
      </p:sp>
    </p:spTree>
    <p:extLst>
      <p:ext uri="{BB962C8B-B14F-4D97-AF65-F5344CB8AC3E}">
        <p14:creationId xmlns:p14="http://schemas.microsoft.com/office/powerpoint/2010/main" xmlns="" val="39344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6760101"/>
              </p:ext>
            </p:extLst>
          </p:nvPr>
        </p:nvGraphicFramePr>
        <p:xfrm>
          <a:off x="180156" y="608408"/>
          <a:ext cx="8856340" cy="5471160"/>
        </p:xfrm>
        <a:graphic>
          <a:graphicData uri="http://schemas.openxmlformats.org/drawingml/2006/table">
            <a:tbl>
              <a:tblPr/>
              <a:tblGrid>
                <a:gridCol w="1367508"/>
                <a:gridCol w="1152128"/>
                <a:gridCol w="1080120"/>
                <a:gridCol w="936104"/>
                <a:gridCol w="792088"/>
                <a:gridCol w="720080"/>
                <a:gridCol w="936104"/>
                <a:gridCol w="936104"/>
                <a:gridCol w="936104"/>
              </a:tblGrid>
              <a:tr h="29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META ESTRATEGICA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ESTRATEGIA CLAVE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PARA 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CóMO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QUIÉN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CUANDO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DONDE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CUANTO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</a:tr>
              <a:tr h="1520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Organización</a:t>
                      </a:r>
                      <a:r>
                        <a:rPr kumimoji="0" lang="es-CO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</a:t>
                      </a: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de comunidades de animadores laicos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Conformación de las comunidades de laicos a nivel local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Encuentros a nivel regional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 a nivel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Convocatoria de candidatos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Socializar la propuesta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Reunión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EPV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4 de Septiembre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Casa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30.000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9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Los animadores laicos se vinculan como una rama de la FV Colombia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Conformación  CALV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Consolidación de las distintas comunidades de animadores laicos.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Proceso de vinculación FVC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122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PROPUESTAS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6635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Resultado de imagen para jóvenes y redes soci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0967" y="3933056"/>
            <a:ext cx="3098373" cy="17432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820" y="908720"/>
            <a:ext cx="5026490" cy="475003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Rectángulo 5"/>
          <p:cNvSpPr/>
          <p:nvPr/>
        </p:nvSpPr>
        <p:spPr>
          <a:xfrm rot="19448672">
            <a:off x="2239853" y="2108553"/>
            <a:ext cx="1368152" cy="18319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900" dirty="0" smtClean="0"/>
          </a:p>
          <a:p>
            <a:pPr algn="ctr"/>
            <a:endParaRPr lang="es-CO" sz="900" dirty="0"/>
          </a:p>
          <a:p>
            <a:pPr algn="ctr"/>
            <a:r>
              <a:rPr lang="es-CO" sz="1050" dirty="0" smtClean="0">
                <a:latin typeface="Britannic Bold" panose="020B0903060703020204" pitchFamily="34" charset="0"/>
              </a:rPr>
              <a:t>TE HA LLAMANDO  </a:t>
            </a:r>
          </a:p>
          <a:p>
            <a:pPr algn="ctr"/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 rot="19357800">
            <a:off x="3561860" y="4580933"/>
            <a:ext cx="1912347" cy="31611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rPr>
              <a:t>PASA LA LLAMADA</a:t>
            </a:r>
            <a:endParaRPr lang="es-CO" sz="1600" dirty="0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4215329" y="5194183"/>
            <a:ext cx="3024336" cy="50156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smtClean="0">
                <a:solidFill>
                  <a:schemeClr val="tx1"/>
                </a:solidFill>
                <a:latin typeface="Ravie" panose="04040805050809020602" pitchFamily="82" charset="0"/>
              </a:rPr>
              <a:t>Escúchalo</a:t>
            </a:r>
            <a:endParaRPr lang="es-CO" sz="1200" dirty="0">
              <a:solidFill>
                <a:schemeClr val="tx1"/>
              </a:solidFill>
              <a:latin typeface="Ravie" panose="04040805050809020602" pitchFamily="82" charset="0"/>
            </a:endParaRPr>
          </a:p>
        </p:txBody>
      </p:sp>
      <p:pic>
        <p:nvPicPr>
          <p:cNvPr id="5122" name="Picture 2" descr="Imagen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945740" flipV="1">
            <a:off x="4639691" y="2768686"/>
            <a:ext cx="2566699" cy="19250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 rot="20575939">
            <a:off x="3482530" y="497419"/>
            <a:ext cx="5829842" cy="193899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es-E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Forte" panose="03060902040502070203" pitchFamily="66" charset="0"/>
              </a:rPr>
              <a:t>Llamados </a:t>
            </a:r>
          </a:p>
          <a:p>
            <a:pPr algn="ctr"/>
            <a:r>
              <a:rPr lang="es-E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Forte" panose="03060902040502070203" pitchFamily="66" charset="0"/>
              </a:rPr>
              <a:t>para llamar</a:t>
            </a:r>
            <a:endParaRPr lang="es-ES" sz="6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Forte" panose="0306090204050207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88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Imagen relaciona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916" y="476672"/>
            <a:ext cx="7873516" cy="59766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03648" y="1124745"/>
            <a:ext cx="6553200" cy="1152128"/>
          </a:xfrm>
        </p:spPr>
        <p:txBody>
          <a:bodyPr>
            <a:noAutofit/>
          </a:bodyPr>
          <a:lstStyle/>
          <a:p>
            <a:pPr marL="0" indent="0" algn="ctr" eaLnBrk="1" hangingPunct="1">
              <a:buFontTx/>
              <a:buNone/>
              <a:defRPr/>
            </a:pPr>
            <a:r>
              <a:rPr lang="es-MX" i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“</a:t>
            </a:r>
            <a:r>
              <a:rPr lang="es-MX" sz="3200" i="1" dirty="0" smtClean="0">
                <a:solidFill>
                  <a:srgbClr val="FFFF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“No importa en qué dirección sople el viento, lo que importa es saber colocar las velas”</a:t>
            </a:r>
          </a:p>
          <a:p>
            <a:pPr marL="0" indent="0" algn="ctr" eaLnBrk="1" hangingPunct="1">
              <a:buFontTx/>
              <a:buNone/>
              <a:defRPr/>
            </a:pPr>
            <a:endParaRPr lang="es-CO" sz="3200" i="1" dirty="0">
              <a:solidFill>
                <a:srgbClr val="FFFF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sz="3200" i="1" dirty="0" smtClean="0">
              <a:solidFill>
                <a:srgbClr val="FFFF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CO" i="1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i="1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i="1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i="1" dirty="0" smtClean="0">
              <a:solidFill>
                <a:schemeClr val="hlink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sz="28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ES" sz="1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469495" y="3124125"/>
            <a:ext cx="61083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800" i="1" dirty="0">
                <a:solidFill>
                  <a:srgbClr val="FFFF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No hay ningún viento favorable, para el que no sabe a que puerto se dirige”</a:t>
            </a:r>
          </a:p>
          <a:p>
            <a:pPr algn="ctr">
              <a:defRPr/>
            </a:pPr>
            <a:endParaRPr lang="es-MX" sz="2800" i="1" dirty="0">
              <a:solidFill>
                <a:srgbClr val="FFFF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313858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esultado de imagen para OBJETIV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141" y="476672"/>
            <a:ext cx="8000307" cy="579689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413618" y="730163"/>
            <a:ext cx="4176464" cy="42759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C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 CENA" panose="02000000000000000000" pitchFamily="2" charset="0"/>
              </a:rPr>
              <a:t>OBJETIVO GENERAL     </a:t>
            </a:r>
          </a:p>
          <a:p>
            <a:pPr marL="0" indent="0" algn="just">
              <a:buNone/>
            </a:pPr>
            <a:r>
              <a:rPr lang="es-C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 CENA" panose="02000000000000000000" pitchFamily="2" charset="0"/>
              </a:rPr>
              <a:t>      </a:t>
            </a:r>
          </a:p>
          <a:p>
            <a:pPr algn="just"/>
            <a:endParaRPr lang="es-CO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s-CO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1403648" y="4293096"/>
            <a:ext cx="6196405" cy="1800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CO" sz="1600" dirty="0" smtClean="0"/>
          </a:p>
          <a:p>
            <a:pPr algn="just"/>
            <a:endParaRPr lang="es-CO" sz="1600" dirty="0"/>
          </a:p>
        </p:txBody>
      </p:sp>
      <p:sp>
        <p:nvSpPr>
          <p:cNvPr id="9" name="Rectángulo 8"/>
          <p:cNvSpPr/>
          <p:nvPr/>
        </p:nvSpPr>
        <p:spPr>
          <a:xfrm>
            <a:off x="1763688" y="232171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es-CO" dirty="0">
              <a:latin typeface="AR CENA" panose="02000000000000000000" pitchFamily="2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013841" y="2060848"/>
            <a:ext cx="7086551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3366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 CENA" panose="02000000000000000000" pitchFamily="2" charset="0"/>
              </a:rPr>
              <a:t>Consolidar  las Comunidades de Animadores Vocacionales Laicos, a nivel Provincial,  a través de la formación, y el acompañamiento desde las Comunidades Locales y la Pastoral  Vocacional, generando con esto una red de apoyo que nos permita implementar y dinamizar la cultura vocacional, que favorezca el aumento de nuevas vocaciones para la Iglesia y la </a:t>
            </a:r>
            <a:r>
              <a:rPr lang="es-CO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3366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 CENA" panose="02000000000000000000" pitchFamily="2" charset="0"/>
              </a:rPr>
              <a:t>Compañía responder así al clamor de los pobres. </a:t>
            </a:r>
            <a:endParaRPr lang="es-CO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3366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 CENA" panose="02000000000000000000" pitchFamily="2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n relaciona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186" y="455301"/>
            <a:ext cx="7989262" cy="590097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2952328" cy="593094"/>
          </a:xfrm>
        </p:spPr>
        <p:txBody>
          <a:bodyPr>
            <a:noAutofit/>
          </a:bodyPr>
          <a:lstStyle/>
          <a:p>
            <a:r>
              <a:rPr lang="es-CO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 CHRISTY" panose="02000000000000000000" pitchFamily="2" charset="0"/>
              </a:rPr>
              <a:t>OBJETIVOS ESPECÍFICOS: </a:t>
            </a:r>
            <a:endParaRPr lang="es-CO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 CHRISTY" panose="02000000000000000000" pitchFamily="2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 rot="20300100">
            <a:off x="3725822" y="4325962"/>
            <a:ext cx="4230125" cy="10253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CO" sz="1800" b="1" spc="50" dirty="0" smtClean="0">
                <a:ln w="0"/>
                <a:solidFill>
                  <a:schemeClr val="bg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 CHRISTY" panose="02000000000000000000" pitchFamily="2" charset="0"/>
              </a:rPr>
              <a:t>Asegurar la formación procesual  y el acompañamiento de las CLAVOVI en cada comunidad local y desde  la Pastoral Vocacional de la Provincia. </a:t>
            </a:r>
          </a:p>
          <a:p>
            <a:pPr algn="ctr"/>
            <a:endParaRPr lang="es-CO" sz="1800" b="1" spc="50" dirty="0" smtClean="0">
              <a:ln w="0"/>
              <a:solidFill>
                <a:schemeClr val="bg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 CHRISTY" panose="02000000000000000000" pitchFamily="2" charset="0"/>
            </a:endParaRPr>
          </a:p>
          <a:p>
            <a:pPr algn="ctr"/>
            <a:endParaRPr lang="es-CO" sz="1800" b="1" spc="50" dirty="0">
              <a:ln w="0"/>
              <a:solidFill>
                <a:schemeClr val="bg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 CHRISTY" panose="02000000000000000000" pitchFamily="2" charset="0"/>
            </a:endParaRPr>
          </a:p>
        </p:txBody>
      </p:sp>
      <p:sp>
        <p:nvSpPr>
          <p:cNvPr id="5" name="Rectángulo 4"/>
          <p:cNvSpPr/>
          <p:nvPr/>
        </p:nvSpPr>
        <p:spPr>
          <a:xfrm rot="20382820">
            <a:off x="725201" y="1734850"/>
            <a:ext cx="5624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Garantizar la conformación de las </a:t>
            </a: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CLAVOVI en </a:t>
            </a:r>
            <a:r>
              <a:rPr lang="es-CO" sz="1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cada comunidad local y en aquellos lugares donde no hay presencia de las hermanas, pero hay </a:t>
            </a: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 representación  </a:t>
            </a:r>
            <a:r>
              <a:rPr lang="es-CO" sz="1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de los laicos.</a:t>
            </a:r>
          </a:p>
        </p:txBody>
      </p:sp>
      <p:sp>
        <p:nvSpPr>
          <p:cNvPr id="8" name="Rectángulo 6"/>
          <p:cNvSpPr/>
          <p:nvPr/>
        </p:nvSpPr>
        <p:spPr>
          <a:xfrm rot="20292959">
            <a:off x="1134607" y="2856103"/>
            <a:ext cx="6585137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JULIAN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Animar y acompañar a los jóvenes que sienten el   deseo de seguir a Jesús desde el </a:t>
            </a:r>
            <a:r>
              <a:rPr lang="es-MX" sz="1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JULIAN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Carisma </a:t>
            </a:r>
            <a:r>
              <a:rPr lang="es-MX" sz="1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JULIAN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Vicentino, a través  de nuestro </a:t>
            </a:r>
            <a:r>
              <a:rPr lang="es-MX" sz="1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JULIAN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compromiso Evangelizador, el testimonio</a:t>
            </a:r>
            <a:r>
              <a:rPr lang="es-MX" sz="1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JULIAN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y audacia para hacer la propuesta vocacional en los distintos ambientes donde nos encontramos, y de  esta forma  orientarlos  para que inicien su proceso de discernimiento vocacional</a:t>
            </a:r>
            <a:r>
              <a:rPr lang="es-MX" sz="1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xmlns="" val="246935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Resultado de imagen para mision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7811078" cy="57606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contenido 2"/>
          <p:cNvSpPr>
            <a:spLocks noGrp="1"/>
          </p:cNvSpPr>
          <p:nvPr>
            <p:ph sz="half" idx="2"/>
          </p:nvPr>
        </p:nvSpPr>
        <p:spPr>
          <a:xfrm>
            <a:off x="899592" y="1700808"/>
            <a:ext cx="7451038" cy="4176464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Generar e incentivar la conciencia de una cultura vocacional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en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las familias, niños,  jóvenes e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Instituciones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para fortalecer la vocación Cristiana y de seguimiento a Jesús desde  la vida consagrada y sacerdotal, a través de la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Evangelización, formación y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el a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compañamiento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en los procesos de discernimiento para una opción de vida, y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 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que en la iglesia y en la Compañía de las Hijas de la Caridad se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necesitan obreros 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comprometidos y audaces que  se consagren al servicio de Dios en los más necesitados. </a:t>
            </a:r>
            <a:endParaRPr lang="es-ES" b="1" i="1" spc="50" dirty="0">
              <a:ln w="0"/>
              <a:solidFill>
                <a:srgbClr val="003366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Papyrus" panose="03070502060502030205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 algn="ctr">
              <a:buNone/>
            </a:pPr>
            <a:endParaRPr lang="es-CO" b="1" spc="50" dirty="0">
              <a:ln w="0"/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Papyrus" panose="03070502060502030205" pitchFamily="66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436979" y="78154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MISIÓN </a:t>
            </a:r>
            <a:endParaRPr lang="es-CO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11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731"/>
          <a:stretch/>
        </p:blipFill>
        <p:spPr bwMode="auto">
          <a:xfrm>
            <a:off x="683569" y="260648"/>
            <a:ext cx="8280919" cy="632214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415332" y="980728"/>
            <a:ext cx="1945035" cy="288032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CO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VISIÓN</a:t>
            </a:r>
            <a:r>
              <a:rPr lang="es-E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773238"/>
            <a:ext cx="4064000" cy="6477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CO" sz="900" smtClean="0"/>
          </a:p>
          <a:p>
            <a:pPr marL="0" indent="0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900" smtClean="0"/>
          </a:p>
        </p:txBody>
      </p:sp>
      <p:sp>
        <p:nvSpPr>
          <p:cNvPr id="3" name="Rectángulo 2"/>
          <p:cNvSpPr/>
          <p:nvPr/>
        </p:nvSpPr>
        <p:spPr>
          <a:xfrm>
            <a:off x="971600" y="1628800"/>
            <a:ext cx="7200800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es-CO" sz="20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rebuchet MS" pitchFamily="34" charset="0"/>
              </a:rPr>
              <a:t>En el año 2020, la Comunidad de animadores Vocacionales laicos, de la Provincia San Vicente- Cali, será una fuerza evangelizadora, cimentada en la fe, la Palabra de Dios, la  doctrina de la Iglesia y vicenciana, que atraiga a los jóvenes que buscan </a:t>
            </a:r>
            <a:r>
              <a:rPr lang="es-CO" sz="20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rebuchet MS" pitchFamily="34" charset="0"/>
              </a:rPr>
              <a:t>seguir a </a:t>
            </a:r>
            <a:r>
              <a:rPr lang="es-CO" sz="20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rebuchet MS" pitchFamily="34" charset="0"/>
              </a:rPr>
              <a:t>Jesús, viendo en nosotros hombres y mujeres  alegres, acogedores, orantes, prudentes, fraternales, perseverantes, con capacidad de escucha y de servicio,  comprometidos y audaces en la  dinamización de la cultura vocacional en la Iglesia, capaces de dar respuestas claras y objetivas a aquellos que buscan entregar su vida a Dios desde la vida consagrada y sacerdotal. </a:t>
            </a:r>
          </a:p>
        </p:txBody>
      </p:sp>
      <p:pic>
        <p:nvPicPr>
          <p:cNvPr id="3076" name="Picture 4" descr="Resultado de imagen para rostro de cristo sonriend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1440160" cy="13550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903137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n relacionada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74115" cy="60147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4349599" y="1541202"/>
            <a:ext cx="1798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Acogida</a:t>
            </a:r>
            <a:endParaRPr lang="es-CO" sz="3200" b="1" dirty="0">
              <a:solidFill>
                <a:srgbClr val="002060"/>
              </a:solidFill>
              <a:latin typeface="AR CHRISTY" panose="02000000000000000000" pitchFamily="2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091475" y="4298907"/>
            <a:ext cx="1759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Oración</a:t>
            </a:r>
            <a:endParaRPr lang="es-CO" sz="3200" b="1" dirty="0">
              <a:solidFill>
                <a:srgbClr val="002060"/>
              </a:solidFill>
              <a:latin typeface="AR CHRISTY" panose="02000000000000000000" pitchFamily="2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252799" y="5661248"/>
            <a:ext cx="23471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Prudencia </a:t>
            </a:r>
            <a:endParaRPr lang="es-CO" sz="3200" b="1" dirty="0">
              <a:solidFill>
                <a:schemeClr val="tx2">
                  <a:lumMod val="75000"/>
                </a:schemeClr>
              </a:solidFill>
              <a:latin typeface="AR CHRISTY" panose="02000000000000000000" pitchFamily="2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582151" y="765464"/>
            <a:ext cx="2548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Fraternidad</a:t>
            </a:r>
            <a:endParaRPr lang="es-CO" sz="3200" b="1" dirty="0">
              <a:solidFill>
                <a:srgbClr val="FF0066"/>
              </a:solidFill>
              <a:latin typeface="AR CHRISTY" panose="02000000000000000000" pitchFamily="2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364088" y="5513781"/>
            <a:ext cx="3036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A406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Perseverancia</a:t>
            </a:r>
            <a:endParaRPr lang="es-CO" sz="3200" b="1" dirty="0">
              <a:solidFill>
                <a:srgbClr val="A40691"/>
              </a:solidFill>
              <a:latin typeface="AR CHRISTY" panose="02000000000000000000" pitchFamily="2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2483768" y="2590574"/>
            <a:ext cx="3844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Capacidad </a:t>
            </a:r>
            <a:r>
              <a:rPr lang="es-CO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de</a:t>
            </a:r>
            <a:r>
              <a:rPr lang="es-CO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 escucha</a:t>
            </a:r>
            <a:endParaRPr lang="es-CO" sz="3200" b="1" dirty="0">
              <a:solidFill>
                <a:srgbClr val="FF0000"/>
              </a:solidFill>
              <a:latin typeface="AR CHRISTY" panose="02000000000000000000" pitchFamily="2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022401" y="3787179"/>
            <a:ext cx="27719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Compromiso</a:t>
            </a:r>
            <a:endParaRPr lang="es-CO" sz="3200" b="1" dirty="0">
              <a:solidFill>
                <a:srgbClr val="003366"/>
              </a:solidFill>
              <a:latin typeface="AR CHRISTY" panose="02000000000000000000" pitchFamily="2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166385" y="4926639"/>
            <a:ext cx="2000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Audacia</a:t>
            </a:r>
            <a:endParaRPr lang="es-CO" sz="3200" b="1" dirty="0">
              <a:solidFill>
                <a:srgbClr val="0070C0"/>
              </a:solidFill>
              <a:latin typeface="AR CHRISTY" panose="02000000000000000000" pitchFamily="2" charset="0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1373612" y="1661379"/>
            <a:ext cx="1818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S</a:t>
            </a:r>
            <a:r>
              <a:rPr lang="es-CO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ervicio</a:t>
            </a:r>
            <a:endParaRPr lang="es-CO" sz="3200" b="1" dirty="0">
              <a:solidFill>
                <a:schemeClr val="accent2">
                  <a:lumMod val="60000"/>
                  <a:lumOff val="40000"/>
                </a:schemeClr>
              </a:solidFill>
              <a:latin typeface="AR CHRISTY" panose="02000000000000000000" pitchFamily="2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1907704" y="787929"/>
            <a:ext cx="1792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Alegría</a:t>
            </a:r>
            <a:endParaRPr lang="es-CO" sz="3200" b="1" dirty="0">
              <a:solidFill>
                <a:srgbClr val="0070C0"/>
              </a:solidFill>
              <a:latin typeface="AR CHRISTY" panose="02000000000000000000" pitchFamily="2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4535409" y="4803528"/>
            <a:ext cx="7732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000" b="1" i="1" dirty="0" smtClean="0">
                <a:solidFill>
                  <a:srgbClr val="A6041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Fe</a:t>
            </a:r>
            <a:endParaRPr lang="es-CO" sz="4000" b="1" dirty="0">
              <a:solidFill>
                <a:srgbClr val="A60410"/>
              </a:solidFill>
              <a:latin typeface="AR CHRISTY" panose="02000000000000000000" pitchFamily="2" charset="0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5837346" y="3369124"/>
            <a:ext cx="2925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Dinamismo</a:t>
            </a:r>
            <a:r>
              <a:rPr lang="es-CO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 </a:t>
            </a:r>
            <a:endParaRPr lang="es-CO" sz="3200" b="1" dirty="0">
              <a:solidFill>
                <a:srgbClr val="FF0066"/>
              </a:solidFill>
              <a:latin typeface="AR CHRIST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701768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sultado de imagen para acompañante vocacio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689726" cy="57606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30518" y="724777"/>
            <a:ext cx="6357392" cy="648072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es-CO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</a:rPr>
              <a:t>PERFIL DEL ANIMADOR</a:t>
            </a:r>
            <a:endParaRPr lang="es-ES" sz="28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197968" y="1556792"/>
            <a:ext cx="6768752" cy="434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s-CO" sz="2000" dirty="0">
              <a:latin typeface="Segoe Print" panose="02000600000000000000" pitchFamily="2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683568" y="908720"/>
            <a:ext cx="7689726" cy="489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 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Conciencia clara  de su compromiso como Bautizado y de su misión en la Iglesia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Empoderado del Carisma Vicentino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  Testimonio de vida Evangélico 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Vivencia de su vida de fe y sacramental.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Carisma </a:t>
            </a:r>
            <a:r>
              <a:rPr lang="es-CO" sz="2400" dirty="0" smtClean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para </a:t>
            </a: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ser animador 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Capacidad de escucha y de  servicio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Tener el don de consejo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buenas relaciones humanas 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Formación humana, cristiana y vicenciana</a:t>
            </a:r>
            <a:endParaRPr lang="es-CO" sz="2400" dirty="0">
              <a:solidFill>
                <a:srgbClr val="003366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33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incheta">
  <a:themeElements>
    <a:clrScheme name="Chincheta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Chincheta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hinchet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1819</TotalTime>
  <Words>869</Words>
  <Application>Microsoft Office PowerPoint</Application>
  <PresentationFormat>Presentación en pantalla (4:3)</PresentationFormat>
  <Paragraphs>143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Chincheta</vt:lpstr>
      <vt:lpstr>Diapositiva 1</vt:lpstr>
      <vt:lpstr>Diapositiva 2</vt:lpstr>
      <vt:lpstr>Diapositiva 3</vt:lpstr>
      <vt:lpstr>Diapositiva 4</vt:lpstr>
      <vt:lpstr>OBJETIVOS ESPECÍFICOS: </vt:lpstr>
      <vt:lpstr>Diapositiva 6</vt:lpstr>
      <vt:lpstr>VISIÓN </vt:lpstr>
      <vt:lpstr>Diapositiva 8</vt:lpstr>
      <vt:lpstr>PERFIL DEL ANIMADOR</vt:lpstr>
      <vt:lpstr>PERFIL DEL JOVEN </vt:lpstr>
      <vt:lpstr>PERFIL DE LA FAMILIA</vt:lpstr>
      <vt:lpstr>Diapositiva 12</vt:lpstr>
      <vt:lpstr>Diapositiva 13</vt:lpstr>
      <vt:lpstr>Diapositiva 14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PASTORAL VOCACIONAL</cp:lastModifiedBy>
  <cp:revision>115</cp:revision>
  <dcterms:created xsi:type="dcterms:W3CDTF">2016-08-26T16:09:20Z</dcterms:created>
  <dcterms:modified xsi:type="dcterms:W3CDTF">2017-07-25T16:37:38Z</dcterms:modified>
</cp:coreProperties>
</file>