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57" r:id="rId4"/>
    <p:sldId id="264" r:id="rId5"/>
    <p:sldId id="265" r:id="rId6"/>
    <p:sldId id="268" r:id="rId7"/>
    <p:sldId id="269" r:id="rId8"/>
    <p:sldId id="270" r:id="rId9"/>
    <p:sldId id="273" r:id="rId10"/>
    <p:sldId id="276" r:id="rId11"/>
    <p:sldId id="275" r:id="rId12"/>
    <p:sldId id="279" r:id="rId13"/>
    <p:sldId id="280" r:id="rId14"/>
    <p:sldId id="282" r:id="rId15"/>
    <p:sldId id="284" r:id="rId16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944" y="-3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A00D92C1-7D3E-4CFA-8976-F74382B94081}" type="datetimeFigureOut">
              <a:rPr lang="es-MX" smtClean="0"/>
              <a:pPr/>
              <a:t>10/11/2016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E8FC60DB-D32A-40A0-9376-7B04AB738E0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D92C1-7D3E-4CFA-8976-F74382B94081}" type="datetimeFigureOut">
              <a:rPr lang="es-MX" smtClean="0"/>
              <a:pPr/>
              <a:t>10/11/2016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C60DB-D32A-40A0-9376-7B04AB738E0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D92C1-7D3E-4CFA-8976-F74382B94081}" type="datetimeFigureOut">
              <a:rPr lang="es-MX" smtClean="0"/>
              <a:pPr/>
              <a:t>10/11/2016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C60DB-D32A-40A0-9376-7B04AB738E0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288" y="1484313"/>
            <a:ext cx="7993062" cy="4176712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68313" y="333375"/>
            <a:ext cx="4064000" cy="6477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84713" y="333375"/>
            <a:ext cx="4064000" cy="6477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2207288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395288" y="333375"/>
            <a:ext cx="8353425" cy="532765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4003743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D92C1-7D3E-4CFA-8976-F74382B94081}" type="datetimeFigureOut">
              <a:rPr lang="es-MX" smtClean="0"/>
              <a:pPr/>
              <a:t>10/11/2016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C60DB-D32A-40A0-9376-7B04AB738E0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D92C1-7D3E-4CFA-8976-F74382B94081}" type="datetimeFigureOut">
              <a:rPr lang="es-MX" smtClean="0"/>
              <a:pPr/>
              <a:t>10/11/2016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C60DB-D32A-40A0-9376-7B04AB738E0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D92C1-7D3E-4CFA-8976-F74382B94081}" type="datetimeFigureOut">
              <a:rPr lang="es-MX" smtClean="0"/>
              <a:pPr/>
              <a:t>10/11/2016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C60DB-D32A-40A0-9376-7B04AB738E00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D92C1-7D3E-4CFA-8976-F74382B94081}" type="datetimeFigureOut">
              <a:rPr lang="es-MX" smtClean="0"/>
              <a:pPr/>
              <a:t>10/11/2016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C60DB-D32A-40A0-9376-7B04AB738E00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D92C1-7D3E-4CFA-8976-F74382B94081}" type="datetimeFigureOut">
              <a:rPr lang="es-MX" smtClean="0"/>
              <a:pPr/>
              <a:t>10/11/2016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C60DB-D32A-40A0-9376-7B04AB738E0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D92C1-7D3E-4CFA-8976-F74382B94081}" type="datetimeFigureOut">
              <a:rPr lang="es-MX" smtClean="0"/>
              <a:pPr/>
              <a:t>10/11/2016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C60DB-D32A-40A0-9376-7B04AB738E0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A00D92C1-7D3E-4CFA-8976-F74382B94081}" type="datetimeFigureOut">
              <a:rPr lang="es-MX" smtClean="0"/>
              <a:pPr/>
              <a:t>10/11/2016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E8FC60DB-D32A-40A0-9376-7B04AB738E0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A00D92C1-7D3E-4CFA-8976-F74382B94081}" type="datetimeFigureOut">
              <a:rPr lang="es-MX" smtClean="0"/>
              <a:pPr/>
              <a:t>10/11/2016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E8FC60DB-D32A-40A0-9376-7B04AB738E0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5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A00D92C1-7D3E-4CFA-8976-F74382B94081}" type="datetimeFigureOut">
              <a:rPr lang="es-MX" smtClean="0"/>
              <a:pPr/>
              <a:t>10/11/2016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E8FC60DB-D32A-40A0-9376-7B04AB738E0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gettyimages.com/Search/Search.aspx?query=z.i.H4sIAAAAAAAEAO29B2AcSZYlJi9tynt_SvVK1-B0oQiAYBMk2JBAEOzBiM3mkuwdaUcjKasqgcplVmVdZhZAzO2dvPfee--999577733ujudTif33_8_XGZkAWz2zkrayZ4hgKrIHz9-fB8_In7dfLn91etf49f4NX6PX_dskV3kvyb9mtD_f71mOq-q8tf8v-n5NX6NX-fXGH5-TfMzqauqfZnV2aIxn_1a-P_uzo_Rj1_v3evr5vSdeePX1L_RAg-a_NoPdva83-8xhOxcW_wav6b-jld-7ex8ajv2__i18cEO97to3ZuL9tfV33-LX4NRsr_uuV_vuV_vu1_3-ddfh_ooLTz7F7r7demPemGxCf_89fHRLv769fjziYXR-ZtfOw-h2D8Zyo6Fct6B4v7m1-oQiv2ToexZKHUHivubCJqbl-wf-D9Tdxf_EgXylX0_-OvXyh1g7_dfK2-8j-3vv3azsm_-mvjDdPxb2Rcvp-7Fy-mvrb__lvh7x_62b3_bxW-_TlV7zGb_4q8muf8V_jIwmfMe7ux4v-96vzN3_tqzq6UB9WuaPyAgv06znrghBn_92nnmxuD_Qb-v_C_sH79uE0AL__y13z177rjf--O3pf__-sVyWq5nOTfMag9X7w_7_D8COgE8AAQAAA..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1331640" y="1124744"/>
            <a:ext cx="662473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es-CO" sz="3200" b="1" dirty="0" smtClean="0">
              <a:solidFill>
                <a:srgbClr val="CC3300"/>
              </a:solidFill>
            </a:endParaRPr>
          </a:p>
          <a:p>
            <a:pPr algn="ctr">
              <a:defRPr/>
            </a:pPr>
            <a:r>
              <a:rPr lang="es-CO" sz="3200" b="1" dirty="0" smtClean="0">
                <a:solidFill>
                  <a:srgbClr val="CC3300"/>
                </a:solidFill>
              </a:rPr>
              <a:t>HORIZONTE </a:t>
            </a:r>
            <a:r>
              <a:rPr lang="es-CO" sz="3200" b="1" dirty="0">
                <a:solidFill>
                  <a:srgbClr val="CC3300"/>
                </a:solidFill>
              </a:rPr>
              <a:t>VOCACIONAL </a:t>
            </a:r>
          </a:p>
          <a:p>
            <a:pPr algn="ctr">
              <a:defRPr/>
            </a:pPr>
            <a:endParaRPr lang="es-CO" sz="3200" b="1" dirty="0">
              <a:solidFill>
                <a:srgbClr val="CC3300"/>
              </a:solidFill>
            </a:endParaRPr>
          </a:p>
          <a:p>
            <a:pPr algn="ctr">
              <a:defRPr/>
            </a:pPr>
            <a:endParaRPr lang="es-CO" sz="3200" b="1" dirty="0">
              <a:solidFill>
                <a:srgbClr val="CC3300"/>
              </a:solidFill>
            </a:endParaRPr>
          </a:p>
          <a:p>
            <a:pPr algn="ctr">
              <a:defRPr/>
            </a:pPr>
            <a:r>
              <a:rPr lang="es-CO" sz="3200" b="1" dirty="0">
                <a:solidFill>
                  <a:srgbClr val="CC3300"/>
                </a:solidFill>
              </a:rPr>
              <a:t>II Encuentro Regional</a:t>
            </a:r>
          </a:p>
          <a:p>
            <a:pPr algn="ctr">
              <a:defRPr/>
            </a:pPr>
            <a:r>
              <a:rPr lang="es-CO" sz="3200" b="1" dirty="0">
                <a:solidFill>
                  <a:srgbClr val="CC3300"/>
                </a:solidFill>
              </a:rPr>
              <a:t>Comunidades de animadores vocacionales </a:t>
            </a:r>
            <a:r>
              <a:rPr lang="es-CO" sz="3200" b="1" dirty="0" smtClean="0">
                <a:solidFill>
                  <a:srgbClr val="CC3300"/>
                </a:solidFill>
              </a:rPr>
              <a:t>Laicos</a:t>
            </a:r>
            <a:endParaRPr lang="es-CO" sz="3200" b="1" dirty="0">
              <a:solidFill>
                <a:srgbClr val="CC3300"/>
              </a:solidFill>
            </a:endParaRPr>
          </a:p>
          <a:p>
            <a:pPr algn="ctr">
              <a:defRPr/>
            </a:pPr>
            <a:r>
              <a:rPr lang="es-CO" sz="3200" b="1" dirty="0">
                <a:solidFill>
                  <a:srgbClr val="CC3300"/>
                </a:solidFill>
              </a:rPr>
              <a:t>Provincia San Vicente de Paúl  Cali</a:t>
            </a:r>
          </a:p>
        </p:txBody>
      </p:sp>
    </p:spTree>
    <p:extLst>
      <p:ext uri="{BB962C8B-B14F-4D97-AF65-F5344CB8AC3E}">
        <p14:creationId xmlns="" xmlns:p14="http://schemas.microsoft.com/office/powerpoint/2010/main" val="137932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-99467"/>
            <a:ext cx="7993062" cy="792163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s-CO" sz="3600" dirty="0" smtClean="0">
                <a:solidFill>
                  <a:srgbClr val="FF3300"/>
                </a:solidFill>
              </a:rPr>
              <a:t>EJEMPLO DE VISIÓN</a:t>
            </a:r>
            <a:r>
              <a:rPr lang="es-ES" sz="3600" dirty="0" smtClean="0">
                <a:solidFill>
                  <a:srgbClr val="FF3300"/>
                </a:solidFill>
              </a:rPr>
              <a:t> </a:t>
            </a:r>
          </a:p>
        </p:txBody>
      </p:sp>
      <p:sp>
        <p:nvSpPr>
          <p:cNvPr id="2027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773238"/>
            <a:ext cx="4064000" cy="647700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Clr>
                <a:schemeClr val="bg1"/>
              </a:buClr>
              <a:buSzPct val="90000"/>
              <a:buFontTx/>
              <a:buNone/>
              <a:defRPr/>
            </a:pPr>
            <a:endParaRPr lang="es-CO" sz="900" smtClean="0"/>
          </a:p>
          <a:p>
            <a:pPr marL="0" indent="0" eaLnBrk="1" hangingPunct="1">
              <a:lnSpc>
                <a:spcPct val="80000"/>
              </a:lnSpc>
              <a:buClr>
                <a:schemeClr val="bg1"/>
              </a:buClr>
              <a:buSzPct val="90000"/>
              <a:buFontTx/>
              <a:buNone/>
              <a:defRPr/>
            </a:pPr>
            <a:endParaRPr lang="es-ES" sz="900" smtClean="0"/>
          </a:p>
        </p:txBody>
      </p:sp>
      <p:graphicFrame>
        <p:nvGraphicFramePr>
          <p:cNvPr id="202815" name="Group 6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="" xmlns:p14="http://schemas.microsoft.com/office/powerpoint/2010/main" val="1589250125"/>
              </p:ext>
            </p:extLst>
          </p:nvPr>
        </p:nvGraphicFramePr>
        <p:xfrm>
          <a:off x="395536" y="1081375"/>
          <a:ext cx="8496944" cy="5659993"/>
        </p:xfrm>
        <a:graphic>
          <a:graphicData uri="http://schemas.openxmlformats.org/drawingml/2006/table">
            <a:tbl>
              <a:tblPr/>
              <a:tblGrid>
                <a:gridCol w="2786240"/>
                <a:gridCol w="5710704"/>
              </a:tblGrid>
              <a:tr h="9096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rebuchet MS" pitchFamily="34" charset="0"/>
                        </a:rPr>
                        <a:t>¿Cómo nos gustaría ser y como nos gustaría que nos describieran dentro de 5 años?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rebuchet MS" pitchFamily="34" charset="0"/>
                        </a:rPr>
                        <a:t>En el año 2011, el Colegio San José de las Vegas será una empresa educativa postmoderna, reconocida ya no solo a nivel local, sino nacional,</a:t>
                      </a:r>
                      <a:endParaRPr kumimoji="0" lang="es-ES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rebuchet MS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rebuchet M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3204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rebuchet MS" pitchFamily="34" charset="0"/>
                        </a:rPr>
                        <a:t>¿Cómo queremos que nuestros </a:t>
                      </a:r>
                      <a:r>
                        <a:rPr kumimoji="0" lang="es-CO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rebuchet MS" pitchFamily="34" charset="0"/>
                        </a:rPr>
                        <a:t>estudianes</a:t>
                      </a:r>
                      <a:r>
                        <a:rPr kumimoji="0" lang="es-CO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rebuchet MS" pitchFamily="34" charset="0"/>
                        </a:rPr>
                        <a:t>, padres de familia, empleados, y vecinos, se expresen de nuestra institución en el futuro?</a:t>
                      </a:r>
                      <a:endParaRPr kumimoji="0" lang="es-E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rebuchet M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11561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90000"/>
                        <a:buFontTx/>
                        <a:buNone/>
                        <a:tabLst/>
                      </a:pPr>
                      <a:r>
                        <a:rPr kumimoji="0" lang="es-CO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rebuchet MS" pitchFamily="34" charset="0"/>
                        </a:rPr>
                        <a:t>¿Cuál es la cualidad distintiva por la que quisiéramos que nos identifiquen?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90000"/>
                        <a:buFontTx/>
                        <a:buNone/>
                        <a:tabLst/>
                      </a:pPr>
                      <a:endParaRPr kumimoji="0" lang="es-CO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rebuchet M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rebuchet MS" pitchFamily="34" charset="0"/>
                        </a:rPr>
                        <a:t>por la calidad de su servicio y la excelencia de sus egresados:</a:t>
                      </a:r>
                      <a:endParaRPr kumimoji="0" lang="es-E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rebuchet M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917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90000"/>
                        <a:buFontTx/>
                        <a:buNone/>
                        <a:tabLst/>
                      </a:pPr>
                      <a:r>
                        <a:rPr kumimoji="0" lang="es-CO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rebuchet MS" pitchFamily="34" charset="0"/>
                        </a:rPr>
                        <a:t>¿Cuáles son nuestros valores prioritarios?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90000"/>
                        <a:buFontTx/>
                        <a:buNone/>
                        <a:tabLst/>
                      </a:pPr>
                      <a:endParaRPr kumimoji="0" lang="es-CO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rebuchet MS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rebuchet M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rebuchet MS" pitchFamily="34" charset="0"/>
                        </a:rPr>
                        <a:t>mujeres y hombres competentes, católicos, humanistas, matemáticos, bilingües, cibernautas y deportistas, 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rebuchet M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1971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90000"/>
                        <a:buFontTx/>
                        <a:buNone/>
                        <a:tabLst/>
                      </a:pPr>
                      <a:endParaRPr kumimoji="0" lang="es-CO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rebuchet MS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90000"/>
                        <a:buFontTx/>
                        <a:buNone/>
                        <a:tabLst/>
                      </a:pPr>
                      <a:r>
                        <a:rPr kumimoji="0" lang="es-CO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rebuchet MS" pitchFamily="34" charset="0"/>
                        </a:rPr>
                        <a:t>¿Qué es lo que Colombia necesita de nuestra institución?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rebuchet M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rebuchet MS" pitchFamily="34" charset="0"/>
                        </a:rPr>
                        <a:t>constructores de una nueva familia, una nueva sociedad y un nuevo mundo</a:t>
                      </a:r>
                      <a:endParaRPr kumimoji="0" lang="es-E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rebuchet MS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rebuchet M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029031377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908720"/>
            <a:ext cx="7993062" cy="431800"/>
          </a:xfrm>
        </p:spPr>
        <p:txBody>
          <a:bodyPr>
            <a:normAutofit fontScale="90000"/>
          </a:bodyPr>
          <a:lstStyle/>
          <a:p>
            <a:pPr eaLnBrk="1" hangingPunct="1">
              <a:buFontTx/>
              <a:buNone/>
              <a:defRPr/>
            </a:pPr>
            <a:r>
              <a:rPr lang="es-CO" sz="3600" dirty="0" smtClean="0">
                <a:solidFill>
                  <a:srgbClr val="FF3300"/>
                </a:solidFill>
              </a:rPr>
              <a:t>EJEMPLO DE VISIÓN</a:t>
            </a:r>
            <a:endParaRPr lang="es-ES" sz="3600" dirty="0" smtClean="0">
              <a:solidFill>
                <a:srgbClr val="FF3300"/>
              </a:solidFill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91506" y="1628800"/>
            <a:ext cx="5904830" cy="4568825"/>
          </a:xfrm>
        </p:spPr>
        <p:txBody>
          <a:bodyPr>
            <a:normAutofit/>
          </a:bodyPr>
          <a:lstStyle/>
          <a:p>
            <a:pPr algn="ctr" eaLnBrk="1" hangingPunct="1">
              <a:buFontTx/>
              <a:buNone/>
              <a:defRPr/>
            </a:pPr>
            <a:r>
              <a:rPr lang="es-CO" sz="1600" dirty="0" smtClean="0"/>
              <a:t>   </a:t>
            </a:r>
            <a:r>
              <a:rPr lang="es-CO" i="1" dirty="0" smtClean="0"/>
              <a:t>“En el año 2011, el Colegio San José de las Vegas será una empresa educativa postmoderna, reconocida ya no solo a nivel local, sino nacional, por la calidad de su servicio y la excelencia de sus egresados: mujeres y hombres competentes, católicos, humanistas, matemáticos, </a:t>
            </a:r>
            <a:r>
              <a:rPr lang="es-CO" i="1" dirty="0" err="1" smtClean="0"/>
              <a:t>bilingues</a:t>
            </a:r>
            <a:r>
              <a:rPr lang="es-CO" i="1" dirty="0" smtClean="0"/>
              <a:t>, cibernautas y deportistas, constructores de una nueva familia, una nueva sociedad y un nuevo mundo”</a:t>
            </a:r>
            <a:endParaRPr lang="es-ES" i="1" dirty="0" smtClean="0"/>
          </a:p>
        </p:txBody>
      </p:sp>
    </p:spTree>
    <p:extLst>
      <p:ext uri="{BB962C8B-B14F-4D97-AF65-F5344CB8AC3E}">
        <p14:creationId xmlns="" xmlns:p14="http://schemas.microsoft.com/office/powerpoint/2010/main" val="1153603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332656"/>
            <a:ext cx="7993062" cy="11430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s-ES" sz="3600" dirty="0" smtClean="0">
                <a:solidFill>
                  <a:srgbClr val="FF3300"/>
                </a:solidFill>
              </a:rPr>
              <a:t>VALORES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268413"/>
            <a:ext cx="7488238" cy="5400675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Clr>
                <a:schemeClr val="bg1"/>
              </a:buClr>
              <a:buSzPct val="95000"/>
              <a:buFontTx/>
              <a:buNone/>
              <a:defRPr/>
            </a:pPr>
            <a:r>
              <a:rPr lang="es-CO" sz="1200" dirty="0" smtClean="0"/>
              <a:t>   </a:t>
            </a:r>
            <a:r>
              <a:rPr lang="es-CO" sz="2000" dirty="0" smtClean="0"/>
              <a:t>Valor es una cualidad, una propiedad o una característica que atribuida a acciones, personas u objetivos, justifica una actitud especifica hacia ellos.    </a:t>
            </a:r>
          </a:p>
          <a:p>
            <a:pPr algn="just" eaLnBrk="1" hangingPunct="1">
              <a:lnSpc>
                <a:spcPct val="80000"/>
              </a:lnSpc>
              <a:buClr>
                <a:schemeClr val="bg1"/>
              </a:buClr>
              <a:buSzPct val="95000"/>
              <a:buFontTx/>
              <a:buNone/>
              <a:defRPr/>
            </a:pPr>
            <a:endParaRPr lang="es-CO" sz="2000" dirty="0" smtClean="0"/>
          </a:p>
          <a:p>
            <a:pPr algn="just" eaLnBrk="1" hangingPunct="1">
              <a:lnSpc>
                <a:spcPct val="80000"/>
              </a:lnSpc>
              <a:buClr>
                <a:schemeClr val="bg1"/>
              </a:buClr>
              <a:buSzPct val="95000"/>
              <a:buFontTx/>
              <a:buNone/>
              <a:defRPr/>
            </a:pPr>
            <a:r>
              <a:rPr lang="es-CO" sz="2000" dirty="0" smtClean="0"/>
              <a:t>Los valores establecen patrones que orientan el quehacer de una comunidad y comprometen la toma de decisiones estratégicas.</a:t>
            </a:r>
          </a:p>
          <a:p>
            <a:pPr algn="just" eaLnBrk="1" hangingPunct="1">
              <a:lnSpc>
                <a:spcPct val="80000"/>
              </a:lnSpc>
              <a:buClr>
                <a:schemeClr val="bg1"/>
              </a:buClr>
              <a:buSzPct val="95000"/>
              <a:buFontTx/>
              <a:buNone/>
              <a:defRPr/>
            </a:pPr>
            <a:endParaRPr lang="es-CO" sz="2000" dirty="0" smtClean="0"/>
          </a:p>
          <a:p>
            <a:pPr algn="just" eaLnBrk="1" hangingPunct="1">
              <a:lnSpc>
                <a:spcPct val="80000"/>
              </a:lnSpc>
              <a:buClr>
                <a:schemeClr val="bg1"/>
              </a:buClr>
              <a:buSzPct val="95000"/>
              <a:buFontTx/>
              <a:buNone/>
              <a:defRPr/>
            </a:pPr>
            <a:endParaRPr lang="es-CO" sz="2000" dirty="0" smtClean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83568" y="3068960"/>
            <a:ext cx="799306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es-ES" sz="3600" smtClean="0">
                <a:solidFill>
                  <a:srgbClr val="FF3300"/>
                </a:solidFill>
              </a:rPr>
              <a:t>EJEMPLO DE VALORES</a:t>
            </a:r>
            <a:endParaRPr lang="es-ES" sz="3600" dirty="0" smtClean="0">
              <a:solidFill>
                <a:srgbClr val="FF3300"/>
              </a:solidFill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1835696" y="4211960"/>
            <a:ext cx="5221241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buClr>
                <a:schemeClr val="bg1"/>
              </a:buClr>
              <a:buSzPct val="95000"/>
              <a:defRPr/>
            </a:pPr>
            <a:r>
              <a:rPr lang="es-CO" sz="2400" b="1" dirty="0"/>
              <a:t>Verdad: </a:t>
            </a:r>
            <a:r>
              <a:rPr lang="es-CO" sz="2400" dirty="0"/>
              <a:t>Es coherencia entre lo que se expresa y lo que ocurre, entre lo que se piensa y lo que se dice. </a:t>
            </a:r>
          </a:p>
        </p:txBody>
      </p:sp>
    </p:spTree>
    <p:extLst>
      <p:ext uri="{BB962C8B-B14F-4D97-AF65-F5344CB8AC3E}">
        <p14:creationId xmlns="" xmlns:p14="http://schemas.microsoft.com/office/powerpoint/2010/main" val="2257017683"/>
      </p:ext>
    </p:extLst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341784"/>
            <a:ext cx="8229600" cy="11430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s-CO" sz="3600" dirty="0" smtClean="0">
                <a:solidFill>
                  <a:srgbClr val="FF3300"/>
                </a:solidFill>
              </a:rPr>
              <a:t>PERFILES</a:t>
            </a:r>
            <a:endParaRPr lang="es-ES" sz="3600" dirty="0" smtClean="0">
              <a:solidFill>
                <a:srgbClr val="FF3300"/>
              </a:solidFill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2676" y="3292867"/>
            <a:ext cx="7643812" cy="266375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  <a:defRPr/>
            </a:pPr>
            <a:endParaRPr lang="es-CO" sz="1800" dirty="0" smtClean="0"/>
          </a:p>
          <a:p>
            <a:pPr algn="just" eaLnBrk="1" hangingPunct="1">
              <a:lnSpc>
                <a:spcPct val="90000"/>
              </a:lnSpc>
              <a:buFontTx/>
              <a:buNone/>
              <a:defRPr/>
            </a:pPr>
            <a:endParaRPr lang="es-CO" sz="1800" dirty="0" smtClean="0"/>
          </a:p>
          <a:p>
            <a:pPr algn="just" eaLnBrk="1" hangingPunct="1">
              <a:lnSpc>
                <a:spcPct val="90000"/>
              </a:lnSpc>
              <a:buFontTx/>
              <a:buNone/>
              <a:defRPr/>
            </a:pPr>
            <a:endParaRPr lang="es-CO" sz="1800" dirty="0" smtClean="0"/>
          </a:p>
          <a:p>
            <a:pPr algn="just" eaLnBrk="1" hangingPunct="1">
              <a:lnSpc>
                <a:spcPct val="90000"/>
              </a:lnSpc>
              <a:defRPr/>
            </a:pPr>
            <a:r>
              <a:rPr lang="es-CO" sz="1800" dirty="0" smtClean="0"/>
              <a:t>Perfil del animador </a:t>
            </a:r>
          </a:p>
          <a:p>
            <a:pPr algn="just" eaLnBrk="1" hangingPunct="1">
              <a:lnSpc>
                <a:spcPct val="90000"/>
              </a:lnSpc>
              <a:defRPr/>
            </a:pPr>
            <a:r>
              <a:rPr lang="es-CO" sz="1800" dirty="0" smtClean="0"/>
              <a:t>Perfil joven</a:t>
            </a:r>
          </a:p>
          <a:p>
            <a:pPr algn="just" eaLnBrk="1" hangingPunct="1">
              <a:lnSpc>
                <a:spcPct val="90000"/>
              </a:lnSpc>
              <a:defRPr/>
            </a:pPr>
            <a:r>
              <a:rPr lang="es-CO" sz="1800" dirty="0" smtClean="0"/>
              <a:t>Perfil de la familia</a:t>
            </a:r>
          </a:p>
          <a:p>
            <a:pPr algn="just" eaLnBrk="1" hangingPunct="1">
              <a:lnSpc>
                <a:spcPct val="90000"/>
              </a:lnSpc>
              <a:defRPr/>
            </a:pPr>
            <a:endParaRPr lang="es-CO" sz="1800" dirty="0"/>
          </a:p>
          <a:p>
            <a:pPr algn="just" eaLnBrk="1" hangingPunct="1">
              <a:lnSpc>
                <a:spcPct val="90000"/>
              </a:lnSpc>
              <a:defRPr/>
            </a:pPr>
            <a:endParaRPr lang="es-CO" sz="1800" dirty="0" smtClean="0"/>
          </a:p>
          <a:p>
            <a:pPr marL="0" indent="0" algn="just" eaLnBrk="1" hangingPunct="1">
              <a:lnSpc>
                <a:spcPct val="90000"/>
              </a:lnSpc>
              <a:buNone/>
              <a:defRPr/>
            </a:pPr>
            <a:endParaRPr lang="es-ES" sz="1800" dirty="0" smtClean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899592" y="1340768"/>
            <a:ext cx="7344816" cy="194421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  <a:defRPr/>
            </a:pPr>
            <a:r>
              <a:rPr lang="es-CO" sz="1800" dirty="0"/>
              <a:t>Los perfiles son una descripción de las habilidades y características de las personas para ejercer una actividad.</a:t>
            </a:r>
          </a:p>
          <a:p>
            <a:pPr marL="0" indent="0" algn="just">
              <a:buFontTx/>
              <a:buNone/>
              <a:defRPr/>
            </a:pPr>
            <a:r>
              <a:rPr lang="es-CO" sz="1800" dirty="0" smtClean="0"/>
              <a:t> </a:t>
            </a:r>
          </a:p>
          <a:p>
            <a:pPr marL="0" indent="0" algn="just">
              <a:buFontTx/>
              <a:buNone/>
              <a:defRPr/>
            </a:pPr>
            <a:endParaRPr lang="es-CO" sz="1800" dirty="0"/>
          </a:p>
          <a:p>
            <a:pPr marL="0" indent="0" algn="just">
              <a:buFontTx/>
              <a:buNone/>
              <a:defRPr/>
            </a:pPr>
            <a:r>
              <a:rPr lang="es-CO" sz="1800" dirty="0" smtClean="0"/>
              <a:t>Los perfiles buscan alcanzar un ideal, pero también deben ser realistas y observables.</a:t>
            </a:r>
          </a:p>
          <a:p>
            <a:pPr marL="0" indent="0" algn="just">
              <a:buFontTx/>
              <a:buNone/>
              <a:defRPr/>
            </a:pPr>
            <a:endParaRPr lang="es-CO" sz="1800" dirty="0" smtClean="0"/>
          </a:p>
          <a:p>
            <a:pPr marL="0" indent="0" algn="just">
              <a:buFontTx/>
              <a:buNone/>
              <a:defRPr/>
            </a:pPr>
            <a:r>
              <a:rPr lang="es-CO" sz="1800" b="1" dirty="0" smtClean="0"/>
              <a:t>Se deben observar conductas o acciones que reflejen las características nombradas. </a:t>
            </a:r>
          </a:p>
          <a:p>
            <a:pPr marL="0" indent="0" algn="just">
              <a:defRPr/>
            </a:pPr>
            <a:endParaRPr lang="es-ES" sz="1800" dirty="0" smtClean="0"/>
          </a:p>
        </p:txBody>
      </p:sp>
    </p:spTree>
    <p:extLst>
      <p:ext uri="{BB962C8B-B14F-4D97-AF65-F5344CB8AC3E}">
        <p14:creationId xmlns="" xmlns:p14="http://schemas.microsoft.com/office/powerpoint/2010/main" val="2695330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ChangeArrowheads="1"/>
          </p:cNvSpPr>
          <p:nvPr/>
        </p:nvSpPr>
        <p:spPr bwMode="auto">
          <a:xfrm>
            <a:off x="864860" y="1646238"/>
            <a:ext cx="74168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tabLst>
                <a:tab pos="677863" algn="l"/>
              </a:tabLst>
              <a:defRPr/>
            </a:pPr>
            <a:r>
              <a:rPr lang="es-E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Arial" charset="0"/>
              </a:rPr>
              <a:t>Son tareas o acciones operativas que deben desarrollarse para concretar las </a:t>
            </a:r>
            <a:r>
              <a:rPr lang="es-ES" sz="16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Arial" charset="0"/>
              </a:rPr>
              <a:t>estrategias claves</a:t>
            </a:r>
            <a:r>
              <a:rPr lang="es-E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Arial" charset="0"/>
              </a:rPr>
              <a:t> y que permiten </a:t>
            </a:r>
            <a:r>
              <a:rPr lang="es-ES" sz="1600"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Arial" charset="0"/>
              </a:rPr>
              <a:t>su </a:t>
            </a:r>
            <a:r>
              <a:rPr lang="es-ES" sz="1600" smtClean="0"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Arial" charset="0"/>
              </a:rPr>
              <a:t>monitoria, </a:t>
            </a:r>
            <a:r>
              <a:rPr lang="es-E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Arial" charset="0"/>
              </a:rPr>
              <a:t>seguimiento y evaluaci</a:t>
            </a:r>
            <a:r>
              <a:rPr lang="es-E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cs typeface="Arial" charset="0"/>
              </a:rPr>
              <a:t>ó</a:t>
            </a:r>
            <a:r>
              <a:rPr lang="es-E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Arial" charset="0"/>
              </a:rPr>
              <a:t>n, para garantizar el logro de los resultados esperados dentro de un horizonte de tiempo previamente definido</a:t>
            </a:r>
            <a:r>
              <a:rPr lang="es-ES" dirty="0"/>
              <a:t>.  </a:t>
            </a:r>
          </a:p>
          <a:p>
            <a:pPr>
              <a:tabLst>
                <a:tab pos="677863" algn="l"/>
              </a:tabLst>
              <a:defRPr/>
            </a:pPr>
            <a:endParaRPr lang="es-ES" dirty="0"/>
          </a:p>
        </p:txBody>
      </p:sp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903288" y="5032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s-CO" sz="36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Arial" charset="0"/>
              </a:rPr>
              <a:t>PLAN OPERATIVO</a:t>
            </a:r>
            <a:endParaRPr lang="es-ES" sz="36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  <a:cs typeface="Arial" charset="0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953269" y="3031233"/>
            <a:ext cx="684076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677863" algn="l"/>
              </a:tabLst>
              <a:defRPr/>
            </a:pPr>
            <a:r>
              <a:rPr lang="es-E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Arial" charset="0"/>
              </a:rPr>
              <a:t>Debe responder:</a:t>
            </a:r>
          </a:p>
          <a:p>
            <a:pPr>
              <a:tabLst>
                <a:tab pos="677863" algn="l"/>
              </a:tabLst>
              <a:defRPr/>
            </a:pPr>
            <a:endParaRPr lang="es-CO" sz="1600" dirty="0"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  <a:cs typeface="Arial" charset="0"/>
            </a:endParaRPr>
          </a:p>
          <a:p>
            <a:pPr>
              <a:tabLst>
                <a:tab pos="677863" algn="l"/>
              </a:tabLst>
              <a:defRPr/>
            </a:pPr>
            <a:endParaRPr lang="es-ES" sz="1600" dirty="0"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  <a:cs typeface="Arial" charset="0"/>
            </a:endParaRPr>
          </a:p>
          <a:p>
            <a:pPr>
              <a:tabLst>
                <a:tab pos="677863" algn="l"/>
              </a:tabLst>
              <a:defRPr/>
            </a:pPr>
            <a:r>
              <a:rPr lang="es-CO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cs typeface="Arial" charset="0"/>
              </a:rPr>
              <a:t>¿</a:t>
            </a:r>
            <a:r>
              <a:rPr lang="es-CO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Arial" charset="0"/>
              </a:rPr>
              <a:t>Qu</a:t>
            </a:r>
            <a:r>
              <a:rPr lang="es-CO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cs typeface="Arial" charset="0"/>
              </a:rPr>
              <a:t>é</a:t>
            </a:r>
            <a:r>
              <a:rPr lang="es-CO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Arial" charset="0"/>
              </a:rPr>
              <a:t> se va a hacer?</a:t>
            </a:r>
          </a:p>
          <a:p>
            <a:pPr>
              <a:tabLst>
                <a:tab pos="677863" algn="l"/>
              </a:tabLst>
              <a:defRPr/>
            </a:pPr>
            <a:r>
              <a:rPr lang="es-CO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cs typeface="Arial" charset="0"/>
              </a:rPr>
              <a:t>¿</a:t>
            </a:r>
            <a:r>
              <a:rPr lang="es-CO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Arial" charset="0"/>
              </a:rPr>
              <a:t>Para qu</a:t>
            </a:r>
            <a:r>
              <a:rPr lang="es-CO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cs typeface="Arial" charset="0"/>
              </a:rPr>
              <a:t>é</a:t>
            </a:r>
            <a:r>
              <a:rPr lang="es-CO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Arial" charset="0"/>
              </a:rPr>
              <a:t> se va a hacer?</a:t>
            </a:r>
          </a:p>
          <a:p>
            <a:pPr>
              <a:tabLst>
                <a:tab pos="677863" algn="l"/>
              </a:tabLst>
              <a:defRPr/>
            </a:pPr>
            <a:r>
              <a:rPr lang="es-CO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cs typeface="Arial" charset="0"/>
              </a:rPr>
              <a:t>¿</a:t>
            </a:r>
            <a:r>
              <a:rPr lang="es-CO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Arial" charset="0"/>
              </a:rPr>
              <a:t>C</a:t>
            </a:r>
            <a:r>
              <a:rPr lang="es-CO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cs typeface="Arial" charset="0"/>
              </a:rPr>
              <a:t>ó</a:t>
            </a:r>
            <a:r>
              <a:rPr lang="es-CO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Arial" charset="0"/>
              </a:rPr>
              <a:t>mo se va a hacer?</a:t>
            </a:r>
          </a:p>
          <a:p>
            <a:pPr>
              <a:tabLst>
                <a:tab pos="677863" algn="l"/>
              </a:tabLst>
              <a:defRPr/>
            </a:pPr>
            <a:r>
              <a:rPr lang="es-CO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cs typeface="Arial" charset="0"/>
              </a:rPr>
              <a:t>¿</a:t>
            </a:r>
            <a:r>
              <a:rPr lang="es-CO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Arial" charset="0"/>
              </a:rPr>
              <a:t>Qui</a:t>
            </a:r>
            <a:r>
              <a:rPr lang="es-CO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cs typeface="Arial" charset="0"/>
              </a:rPr>
              <a:t>é</a:t>
            </a:r>
            <a:r>
              <a:rPr lang="es-CO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Arial" charset="0"/>
              </a:rPr>
              <a:t>n lo va a hacer?</a:t>
            </a:r>
          </a:p>
          <a:p>
            <a:pPr>
              <a:tabLst>
                <a:tab pos="677863" algn="l"/>
              </a:tabLst>
              <a:defRPr/>
            </a:pPr>
            <a:r>
              <a:rPr lang="es-CO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cs typeface="Arial" charset="0"/>
              </a:rPr>
              <a:t>¿</a:t>
            </a:r>
            <a:r>
              <a:rPr lang="es-CO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Arial" charset="0"/>
              </a:rPr>
              <a:t>Cu</a:t>
            </a:r>
            <a:r>
              <a:rPr lang="es-CO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cs typeface="Arial" charset="0"/>
              </a:rPr>
              <a:t>á</a:t>
            </a:r>
            <a:r>
              <a:rPr lang="es-CO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Arial" charset="0"/>
              </a:rPr>
              <a:t>ndo se va a hacer?</a:t>
            </a:r>
          </a:p>
          <a:p>
            <a:pPr>
              <a:tabLst>
                <a:tab pos="677863" algn="l"/>
              </a:tabLst>
              <a:defRPr/>
            </a:pPr>
            <a:r>
              <a:rPr lang="es-CO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cs typeface="Arial" charset="0"/>
              </a:rPr>
              <a:t>¿</a:t>
            </a:r>
            <a:r>
              <a:rPr lang="es-CO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Arial" charset="0"/>
              </a:rPr>
              <a:t>D</a:t>
            </a:r>
            <a:r>
              <a:rPr lang="es-CO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cs typeface="Arial" charset="0"/>
              </a:rPr>
              <a:t>ó</a:t>
            </a:r>
            <a:r>
              <a:rPr lang="es-CO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Arial" charset="0"/>
              </a:rPr>
              <a:t>nde se va a hacer?</a:t>
            </a:r>
          </a:p>
          <a:p>
            <a:pPr>
              <a:tabLst>
                <a:tab pos="677863" algn="l"/>
              </a:tabLst>
              <a:defRPr/>
            </a:pPr>
            <a:r>
              <a:rPr lang="es-CO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cs typeface="Arial" charset="0"/>
              </a:rPr>
              <a:t>¿</a:t>
            </a:r>
            <a:r>
              <a:rPr lang="es-CO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Arial" charset="0"/>
              </a:rPr>
              <a:t>Cu</a:t>
            </a:r>
            <a:r>
              <a:rPr lang="es-CO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cs typeface="Arial" charset="0"/>
              </a:rPr>
              <a:t>á</a:t>
            </a:r>
            <a:r>
              <a:rPr lang="es-CO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Arial" charset="0"/>
              </a:rPr>
              <a:t>nto va a costar lo que se va a hacer?</a:t>
            </a:r>
          </a:p>
        </p:txBody>
      </p:sp>
    </p:spTree>
    <p:extLst>
      <p:ext uri="{BB962C8B-B14F-4D97-AF65-F5344CB8AC3E}">
        <p14:creationId xmlns="" xmlns:p14="http://schemas.microsoft.com/office/powerpoint/2010/main" val="3630889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599" name="Group 11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88628967"/>
              </p:ext>
            </p:extLst>
          </p:nvPr>
        </p:nvGraphicFramePr>
        <p:xfrm>
          <a:off x="180156" y="608408"/>
          <a:ext cx="8856340" cy="5471160"/>
        </p:xfrm>
        <a:graphic>
          <a:graphicData uri="http://schemas.openxmlformats.org/drawingml/2006/table">
            <a:tbl>
              <a:tblPr/>
              <a:tblGrid>
                <a:gridCol w="1367508"/>
                <a:gridCol w="1152128"/>
                <a:gridCol w="1080120"/>
                <a:gridCol w="936104"/>
                <a:gridCol w="792088"/>
                <a:gridCol w="720080"/>
                <a:gridCol w="936104"/>
                <a:gridCol w="936104"/>
                <a:gridCol w="936104"/>
              </a:tblGrid>
              <a:tr h="296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META ESTRATEGICA</a:t>
                      </a:r>
                      <a:endParaRPr kumimoji="0" lang="es-E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ESTRATEGIA CLAVE</a:t>
                      </a:r>
                      <a:endParaRPr kumimoji="0" lang="es-ES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QUÉ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PARA QUÉ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CóMO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QUIÉN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CUANDO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DONDE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Lucida Sans Unicode" pitchFamily="34" charset="0"/>
                        </a:rPr>
                        <a:t>CUANTO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</a:tr>
              <a:tr h="15207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Organización</a:t>
                      </a:r>
                      <a:r>
                        <a:rPr kumimoji="0" lang="es-CO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 </a:t>
                      </a:r>
                      <a:r>
                        <a:rPr kumimoji="0" lang="es-CO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de comunidades de animadores laicos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 Conformación de las comunidades de laicos a nivel local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Encuentros a nivel regional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Encuentro a nivel Provincial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Convocatoria de candidatos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Socializar la propuesta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Reunión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EPV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4 de Septiembre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Casa Provincial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30.000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9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Los animadores laicos se vinculan como una rama de la FV Colombia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Conformación  CALV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Consolidación de las distintas </a:t>
                      </a:r>
                      <a:r>
                        <a:rPr kumimoji="0" lang="es-CO" sz="10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comunidade</a:t>
                      </a: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 de animadores laicos.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Proceso de vinculación FVC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122"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Lucida Sans Unicode" pitchFamily="34" charset="0"/>
                        </a:rPr>
                        <a:t>PROPUESTAS </a:t>
                      </a:r>
                      <a:endParaRPr kumimoji="0" lang="es-CO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O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Lucida Sans Unicode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3549" name="Rectangle 61"/>
          <p:cNvSpPr>
            <a:spLocks noChangeArrowheads="1"/>
          </p:cNvSpPr>
          <p:nvPr/>
        </p:nvSpPr>
        <p:spPr bwMode="auto">
          <a:xfrm>
            <a:off x="1979712" y="-27384"/>
            <a:ext cx="5338763" cy="41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es-ES" sz="36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Arial" charset="0"/>
              </a:rPr>
              <a:t>PLAN OPERATIVO</a:t>
            </a:r>
          </a:p>
        </p:txBody>
      </p:sp>
    </p:spTree>
    <p:extLst>
      <p:ext uri="{BB962C8B-B14F-4D97-AF65-F5344CB8AC3E}">
        <p14:creationId xmlns="" xmlns:p14="http://schemas.microsoft.com/office/powerpoint/2010/main" val="393440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403350" y="1196975"/>
            <a:ext cx="6553200" cy="2232025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es-MX" sz="2000" i="1" dirty="0" smtClean="0"/>
              <a:t>“No hay ningún viento favorable, para el que no sabe a que puerto se dirige”</a:t>
            </a:r>
          </a:p>
          <a:p>
            <a:pPr marL="0" indent="0" algn="ctr" eaLnBrk="1" hangingPunct="1">
              <a:buFontTx/>
              <a:buNone/>
              <a:defRPr/>
            </a:pPr>
            <a:endParaRPr lang="es-MX" sz="2000" i="1" dirty="0" smtClean="0"/>
          </a:p>
          <a:p>
            <a:pPr marL="0" indent="0" algn="ctr" eaLnBrk="1" hangingPunct="1">
              <a:buFontTx/>
              <a:buNone/>
              <a:defRPr/>
            </a:pPr>
            <a:r>
              <a:rPr lang="es-MX" sz="2000" i="1" dirty="0" smtClean="0"/>
              <a:t>“No importa en que dirección sople el viento, lo que importa es saber colocar las velas”</a:t>
            </a:r>
          </a:p>
          <a:p>
            <a:pPr marL="0" indent="0" algn="ctr" eaLnBrk="1" hangingPunct="1">
              <a:buFontTx/>
              <a:buNone/>
              <a:defRPr/>
            </a:pPr>
            <a:endParaRPr lang="es-MX" sz="2000" i="1" dirty="0" smtClean="0"/>
          </a:p>
          <a:p>
            <a:pPr marL="0" indent="0" algn="ctr" eaLnBrk="1" hangingPunct="1">
              <a:buFontTx/>
              <a:buNone/>
              <a:defRPr/>
            </a:pPr>
            <a:endParaRPr lang="es-MX" sz="2000" i="1" dirty="0" smtClean="0"/>
          </a:p>
          <a:p>
            <a:pPr marL="0" indent="0" algn="ctr" eaLnBrk="1" hangingPunct="1">
              <a:buFontTx/>
              <a:buNone/>
              <a:defRPr/>
            </a:pPr>
            <a:endParaRPr lang="es-MX" sz="2000" dirty="0" smtClean="0"/>
          </a:p>
          <a:p>
            <a:pPr marL="0" indent="0" algn="ctr" eaLnBrk="1" hangingPunct="1">
              <a:buFontTx/>
              <a:buNone/>
              <a:defRPr/>
            </a:pPr>
            <a:endParaRPr lang="es-MX" sz="2000" i="1" dirty="0" smtClean="0">
              <a:solidFill>
                <a:schemeClr val="hlink"/>
              </a:solidFill>
            </a:endParaRPr>
          </a:p>
          <a:p>
            <a:pPr marL="0" indent="0" algn="ctr" eaLnBrk="1" hangingPunct="1">
              <a:buFontTx/>
              <a:buNone/>
              <a:defRPr/>
            </a:pPr>
            <a:endParaRPr lang="es-MX" sz="2000" dirty="0" smtClean="0"/>
          </a:p>
          <a:p>
            <a:pPr marL="0" indent="0" algn="ctr" eaLnBrk="1" hangingPunct="1">
              <a:buFontTx/>
              <a:buNone/>
              <a:defRPr/>
            </a:pPr>
            <a:endParaRPr lang="es-MX" dirty="0" smtClean="0"/>
          </a:p>
          <a:p>
            <a:pPr marL="0" indent="0" algn="ctr" eaLnBrk="1" hangingPunct="1">
              <a:buFontTx/>
              <a:buNone/>
              <a:defRPr/>
            </a:pPr>
            <a:endParaRPr lang="es-ES" sz="1200" dirty="0" smtClean="0"/>
          </a:p>
        </p:txBody>
      </p:sp>
      <p:pic>
        <p:nvPicPr>
          <p:cNvPr id="3075" name="Picture 11" descr="View image detail">
            <a:hlinkClick r:id="rId2" tooltip="View image detail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87675" y="3429000"/>
            <a:ext cx="3455988" cy="2338388"/>
          </a:xfrm>
        </p:spPr>
      </p:pic>
    </p:spTree>
    <p:extLst>
      <p:ext uri="{BB962C8B-B14F-4D97-AF65-F5344CB8AC3E}">
        <p14:creationId xmlns="" xmlns:p14="http://schemas.microsoft.com/office/powerpoint/2010/main" val="3263138585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187624" y="2276872"/>
            <a:ext cx="6965245" cy="3816424"/>
          </a:xfrm>
        </p:spPr>
        <p:txBody>
          <a:bodyPr>
            <a:noAutofit/>
          </a:bodyPr>
          <a:lstStyle/>
          <a:p>
            <a:r>
              <a:rPr lang="es-CO" sz="3200" dirty="0" smtClean="0"/>
              <a:t>Justificación</a:t>
            </a:r>
            <a:br>
              <a:rPr lang="es-CO" sz="3200" dirty="0" smtClean="0"/>
            </a:br>
            <a:r>
              <a:rPr lang="es-CO" sz="2400" dirty="0" smtClean="0"/>
              <a:t/>
            </a:r>
            <a:br>
              <a:rPr lang="es-CO" sz="2400" dirty="0" smtClean="0"/>
            </a:br>
            <a:r>
              <a:rPr lang="es-CO" sz="2400" dirty="0" smtClean="0"/>
              <a:t>La responsabilidad que todos tenemos como Iglesia y la disminución de vocaciones a la vida consagrada y sacerdotal,  lleva a las Hijas de la Caridad de la Provincia  San Vicente de Cali, a hacer un trabajo conjunto con los laicos, desde </a:t>
            </a:r>
            <a:r>
              <a:rPr lang="es-CO" sz="2400" dirty="0"/>
              <a:t> </a:t>
            </a:r>
            <a:r>
              <a:rPr lang="es-CO" sz="2400" dirty="0" smtClean="0"/>
              <a:t>la  construcción </a:t>
            </a:r>
            <a:r>
              <a:rPr lang="es-CO" sz="2400" dirty="0"/>
              <a:t>de una cultura </a:t>
            </a:r>
            <a:r>
              <a:rPr lang="es-CO" sz="2400" dirty="0" smtClean="0"/>
              <a:t>vocacional, fortaleciendo y dinamizando esta misión, tanto </a:t>
            </a:r>
            <a:r>
              <a:rPr lang="es-CO" sz="2400" dirty="0"/>
              <a:t>en los sitios donde hay presencia de </a:t>
            </a:r>
            <a:r>
              <a:rPr lang="es-CO" sz="2400" dirty="0" smtClean="0"/>
              <a:t>vida consagrada y sacerdotal, como </a:t>
            </a:r>
            <a:r>
              <a:rPr lang="es-CO" sz="2400" dirty="0"/>
              <a:t>en aquéllos donde no se encuentran. </a:t>
            </a:r>
            <a:br>
              <a:rPr lang="es-CO" sz="2400" dirty="0"/>
            </a:br>
            <a:r>
              <a:rPr lang="es-CO" sz="2400" dirty="0" smtClean="0"/>
              <a:t/>
            </a:r>
            <a:br>
              <a:rPr lang="es-CO" sz="2400" dirty="0" smtClean="0"/>
            </a:br>
            <a:r>
              <a:rPr lang="es-CO" sz="2400" dirty="0" smtClean="0"/>
              <a:t> </a:t>
            </a:r>
            <a:br>
              <a:rPr lang="es-CO" sz="2400" dirty="0" smtClean="0"/>
            </a:br>
            <a:r>
              <a:rPr lang="es-CO" sz="2400" dirty="0" smtClean="0"/>
              <a:t/>
            </a:r>
            <a:br>
              <a:rPr lang="es-CO" sz="2400" dirty="0" smtClean="0"/>
            </a:br>
            <a:r>
              <a:rPr lang="es-CO" sz="2400" dirty="0" smtClean="0"/>
              <a:t/>
            </a:r>
            <a:br>
              <a:rPr lang="es-CO" sz="2400" dirty="0" smtClean="0"/>
            </a:br>
            <a:r>
              <a:rPr lang="es-CO" sz="2400" dirty="0" smtClean="0"/>
              <a:t> </a:t>
            </a:r>
            <a:endParaRPr lang="es-MX" sz="2400" dirty="0"/>
          </a:p>
        </p:txBody>
      </p:sp>
    </p:spTree>
    <p:extLst>
      <p:ext uri="{BB962C8B-B14F-4D97-AF65-F5344CB8AC3E}">
        <p14:creationId xmlns="" xmlns:p14="http://schemas.microsoft.com/office/powerpoint/2010/main" val="2480068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475656" y="1196752"/>
            <a:ext cx="5616623" cy="720031"/>
          </a:xfrm>
        </p:spPr>
        <p:txBody>
          <a:bodyPr>
            <a:normAutofit fontScale="90000"/>
          </a:bodyPr>
          <a:lstStyle/>
          <a:p>
            <a:pPr eaLnBrk="1" hangingPunct="1">
              <a:buFontTx/>
              <a:buNone/>
              <a:defRPr/>
            </a:pPr>
            <a:r>
              <a:rPr lang="es-MX" sz="3600" dirty="0" smtClean="0">
                <a:solidFill>
                  <a:srgbClr val="FF3300"/>
                </a:solidFill>
              </a:rPr>
              <a:t>MISIÓN</a:t>
            </a:r>
            <a:r>
              <a:rPr lang="es-MX" dirty="0" smtClean="0"/>
              <a:t> </a:t>
            </a:r>
            <a:endParaRPr lang="es-ES" b="1" dirty="0" smtClean="0">
              <a:solidFill>
                <a:schemeClr val="bg1"/>
              </a:solidFill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619672" y="2277144"/>
            <a:ext cx="5976664" cy="3240088"/>
          </a:xfrm>
        </p:spPr>
        <p:txBody>
          <a:bodyPr>
            <a:noAutofit/>
          </a:bodyPr>
          <a:lstStyle/>
          <a:p>
            <a:pPr marL="0" indent="0" algn="ctr" eaLnBrk="1" hangingPunct="1">
              <a:lnSpc>
                <a:spcPct val="80000"/>
              </a:lnSpc>
              <a:buClr>
                <a:schemeClr val="bg1"/>
              </a:buClr>
              <a:buSzPct val="95000"/>
              <a:buFontTx/>
              <a:buNone/>
              <a:defRPr/>
            </a:pPr>
            <a:endParaRPr lang="es-ES" sz="3200" dirty="0" smtClean="0">
              <a:solidFill>
                <a:schemeClr val="bg1"/>
              </a:solidFill>
              <a:latin typeface="Lucida Sans Unicode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SzPct val="90000"/>
              <a:buFontTx/>
              <a:buNone/>
              <a:defRPr/>
            </a:pPr>
            <a:r>
              <a:rPr lang="es-MX" sz="3200" dirty="0" smtClean="0">
                <a:latin typeface="Lucida Sans Unicode" pitchFamily="34" charset="0"/>
              </a:rPr>
              <a:t>  </a:t>
            </a:r>
            <a:r>
              <a:rPr lang="es-ES" sz="3200" dirty="0" smtClean="0"/>
              <a:t>La Misión es la </a:t>
            </a:r>
            <a:r>
              <a:rPr lang="es-ES" sz="3200" u="sng" dirty="0" smtClean="0"/>
              <a:t>razón de ser</a:t>
            </a:r>
            <a:r>
              <a:rPr lang="es-ES" sz="3200" dirty="0" smtClean="0"/>
              <a:t> de la comunidad.</a:t>
            </a:r>
          </a:p>
          <a:p>
            <a:pPr marL="0" indent="0" algn="ctr" eaLnBrk="1" hangingPunct="1">
              <a:lnSpc>
                <a:spcPct val="80000"/>
              </a:lnSpc>
              <a:buSzPct val="90000"/>
              <a:buFontTx/>
              <a:buNone/>
              <a:defRPr/>
            </a:pPr>
            <a:r>
              <a:rPr lang="es-ES" sz="3200" dirty="0" smtClean="0"/>
              <a:t>Esta debe  indicar con claridad el alcance y dirección de las acciones, así como sus características distintivas.</a:t>
            </a:r>
          </a:p>
        </p:txBody>
      </p:sp>
    </p:spTree>
    <p:extLst>
      <p:ext uri="{BB962C8B-B14F-4D97-AF65-F5344CB8AC3E}">
        <p14:creationId xmlns="" xmlns:p14="http://schemas.microsoft.com/office/powerpoint/2010/main" val="2711587750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274638"/>
            <a:ext cx="7993062" cy="11430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s-ES" sz="3600" smtClean="0">
                <a:solidFill>
                  <a:srgbClr val="FF3300"/>
                </a:solidFill>
              </a:rPr>
              <a:t>MISIÓN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8888" y="1484784"/>
            <a:ext cx="6985520" cy="4454054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Clr>
                <a:schemeClr val="bg1"/>
              </a:buClr>
              <a:buSzPct val="95000"/>
              <a:buFontTx/>
              <a:buNone/>
              <a:defRPr/>
            </a:pPr>
            <a:r>
              <a:rPr lang="es-ES" sz="2000" b="0" dirty="0" smtClean="0"/>
              <a:t>Al formular la Misión, debemos respondernos </a:t>
            </a:r>
          </a:p>
          <a:p>
            <a:pPr algn="just" eaLnBrk="1" hangingPunct="1">
              <a:lnSpc>
                <a:spcPct val="80000"/>
              </a:lnSpc>
              <a:buClr>
                <a:schemeClr val="bg1"/>
              </a:buClr>
              <a:buSzPct val="95000"/>
              <a:buFontTx/>
              <a:buNone/>
              <a:defRPr/>
            </a:pPr>
            <a:r>
              <a:rPr lang="es-ES" sz="2000" b="0" dirty="0" smtClean="0"/>
              <a:t>cinco preguntas fundamentales: </a:t>
            </a:r>
          </a:p>
          <a:p>
            <a:pPr algn="just" eaLnBrk="1" hangingPunct="1">
              <a:lnSpc>
                <a:spcPct val="80000"/>
              </a:lnSpc>
              <a:buClr>
                <a:schemeClr val="bg1"/>
              </a:buClr>
              <a:buSzPct val="95000"/>
              <a:buFontTx/>
              <a:buNone/>
              <a:defRPr/>
            </a:pPr>
            <a:endParaRPr lang="es-ES" sz="2000" b="0" dirty="0" smtClean="0"/>
          </a:p>
          <a:p>
            <a:pPr algn="just" eaLnBrk="1" hangingPunct="1">
              <a:lnSpc>
                <a:spcPct val="80000"/>
              </a:lnSpc>
              <a:buClr>
                <a:schemeClr val="bg1"/>
              </a:buClr>
              <a:buSzPct val="90000"/>
              <a:buFontTx/>
              <a:buNone/>
              <a:defRPr/>
            </a:pPr>
            <a:r>
              <a:rPr lang="es-ES" sz="2000" dirty="0" smtClean="0"/>
              <a:t> ¿</a:t>
            </a:r>
            <a:r>
              <a:rPr lang="es-ES" sz="2000" u="sng" dirty="0" smtClean="0"/>
              <a:t>Qué</a:t>
            </a:r>
            <a:r>
              <a:rPr lang="es-ES" sz="2000" dirty="0" smtClean="0"/>
              <a:t> función desempeñará la comunidad de animadores ?</a:t>
            </a:r>
          </a:p>
          <a:p>
            <a:pPr algn="just" eaLnBrk="1" hangingPunct="1">
              <a:lnSpc>
                <a:spcPct val="80000"/>
              </a:lnSpc>
              <a:buClr>
                <a:schemeClr val="bg1"/>
              </a:buClr>
              <a:buSzPct val="90000"/>
              <a:buFontTx/>
              <a:buNone/>
              <a:defRPr/>
            </a:pPr>
            <a:endParaRPr lang="es-ES" sz="2000" dirty="0" smtClean="0"/>
          </a:p>
          <a:p>
            <a:pPr algn="just" eaLnBrk="1" hangingPunct="1">
              <a:lnSpc>
                <a:spcPct val="80000"/>
              </a:lnSpc>
              <a:buClr>
                <a:schemeClr val="bg1"/>
              </a:buClr>
              <a:buSzPct val="90000"/>
              <a:buFontTx/>
              <a:buNone/>
              <a:defRPr/>
            </a:pPr>
            <a:r>
              <a:rPr lang="es-ES" sz="2000" dirty="0" smtClean="0"/>
              <a:t> ¿</a:t>
            </a:r>
            <a:r>
              <a:rPr lang="es-ES" sz="2000" u="sng" dirty="0" smtClean="0"/>
              <a:t>Para quién</a:t>
            </a:r>
            <a:r>
              <a:rPr lang="es-ES" sz="2000" dirty="0" smtClean="0"/>
              <a:t> desempeña esta función la comunidad de animadores?</a:t>
            </a:r>
          </a:p>
          <a:p>
            <a:pPr algn="just" eaLnBrk="1" hangingPunct="1">
              <a:lnSpc>
                <a:spcPct val="80000"/>
              </a:lnSpc>
              <a:buClr>
                <a:schemeClr val="bg1"/>
              </a:buClr>
              <a:buSzPct val="90000"/>
              <a:buFontTx/>
              <a:buNone/>
              <a:defRPr/>
            </a:pPr>
            <a:endParaRPr lang="es-ES" sz="2000" dirty="0" smtClean="0"/>
          </a:p>
          <a:p>
            <a:pPr algn="just" eaLnBrk="1" hangingPunct="1">
              <a:lnSpc>
                <a:spcPct val="80000"/>
              </a:lnSpc>
              <a:buClr>
                <a:schemeClr val="bg1"/>
              </a:buClr>
              <a:buSzPct val="90000"/>
              <a:buFontTx/>
              <a:buNone/>
              <a:defRPr/>
            </a:pPr>
            <a:r>
              <a:rPr lang="es-ES" sz="2000" dirty="0" smtClean="0"/>
              <a:t> ¿</a:t>
            </a:r>
            <a:r>
              <a:rPr lang="es-ES" sz="2000" u="sng" dirty="0" smtClean="0"/>
              <a:t>Para qué</a:t>
            </a:r>
            <a:r>
              <a:rPr lang="es-ES" sz="2000" dirty="0" smtClean="0"/>
              <a:t> desempeña esta función? </a:t>
            </a:r>
          </a:p>
          <a:p>
            <a:pPr algn="just" eaLnBrk="1" hangingPunct="1">
              <a:lnSpc>
                <a:spcPct val="80000"/>
              </a:lnSpc>
              <a:buClr>
                <a:schemeClr val="bg1"/>
              </a:buClr>
              <a:buSzPct val="90000"/>
              <a:buFontTx/>
              <a:buNone/>
              <a:defRPr/>
            </a:pPr>
            <a:endParaRPr lang="es-ES" sz="2000" dirty="0" smtClean="0"/>
          </a:p>
          <a:p>
            <a:pPr algn="just" eaLnBrk="1" hangingPunct="1">
              <a:lnSpc>
                <a:spcPct val="80000"/>
              </a:lnSpc>
              <a:buClr>
                <a:schemeClr val="bg1"/>
              </a:buClr>
              <a:buSzPct val="90000"/>
              <a:buFontTx/>
              <a:buNone/>
              <a:defRPr/>
            </a:pPr>
            <a:r>
              <a:rPr lang="es-ES" sz="2000" dirty="0" smtClean="0"/>
              <a:t>¿</a:t>
            </a:r>
            <a:r>
              <a:rPr lang="es-ES" sz="2000" u="sng" dirty="0" smtClean="0"/>
              <a:t>Cómo</a:t>
            </a:r>
            <a:r>
              <a:rPr lang="es-ES" sz="2000" dirty="0" smtClean="0"/>
              <a:t> la comunidad de animadores dará  cumplimiento a esta función?</a:t>
            </a:r>
          </a:p>
          <a:p>
            <a:pPr algn="just" eaLnBrk="1" hangingPunct="1">
              <a:lnSpc>
                <a:spcPct val="80000"/>
              </a:lnSpc>
              <a:buClr>
                <a:schemeClr val="bg1"/>
              </a:buClr>
              <a:buSzPct val="90000"/>
              <a:buFontTx/>
              <a:buNone/>
              <a:defRPr/>
            </a:pPr>
            <a:endParaRPr lang="es-ES" sz="2000" dirty="0" smtClean="0"/>
          </a:p>
          <a:p>
            <a:pPr algn="just" eaLnBrk="1" hangingPunct="1">
              <a:lnSpc>
                <a:spcPct val="80000"/>
              </a:lnSpc>
              <a:buClr>
                <a:schemeClr val="bg1"/>
              </a:buClr>
              <a:buSzPct val="90000"/>
              <a:buFontTx/>
              <a:buNone/>
              <a:defRPr/>
            </a:pPr>
            <a:r>
              <a:rPr lang="es-ES" sz="2000" dirty="0" smtClean="0"/>
              <a:t>¿</a:t>
            </a:r>
            <a:r>
              <a:rPr lang="es-ES" sz="2000" u="sng" dirty="0" smtClean="0"/>
              <a:t>Por qué</a:t>
            </a:r>
            <a:r>
              <a:rPr lang="es-ES" sz="2000" dirty="0" smtClean="0"/>
              <a:t> es bueno que exista la comunidad de animadores?</a:t>
            </a:r>
          </a:p>
        </p:txBody>
      </p:sp>
    </p:spTree>
    <p:extLst>
      <p:ext uri="{BB962C8B-B14F-4D97-AF65-F5344CB8AC3E}">
        <p14:creationId xmlns="" xmlns:p14="http://schemas.microsoft.com/office/powerpoint/2010/main" val="1844692350"/>
      </p:ext>
    </p:extLst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6427" name="Group 5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="" xmlns:p14="http://schemas.microsoft.com/office/powerpoint/2010/main" val="3229965201"/>
              </p:ext>
            </p:extLst>
          </p:nvPr>
        </p:nvGraphicFramePr>
        <p:xfrm>
          <a:off x="1043608" y="1484784"/>
          <a:ext cx="6984776" cy="3810080"/>
        </p:xfrm>
        <a:graphic>
          <a:graphicData uri="http://schemas.openxmlformats.org/drawingml/2006/table">
            <a:tbl>
              <a:tblPr/>
              <a:tblGrid>
                <a:gridCol w="1512168"/>
                <a:gridCol w="5472608"/>
              </a:tblGrid>
              <a:tr h="6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rebuchet MS" pitchFamily="34" charset="0"/>
                        </a:rPr>
                        <a:t>QUÉ</a:t>
                      </a:r>
                      <a:endParaRPr kumimoji="0" lang="es-E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rebuchet MS" pitchFamily="34" charset="0"/>
                      </a:endParaRPr>
                    </a:p>
                  </a:txBody>
                  <a:tcPr marT="45728" marB="4572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rebuchet MS" pitchFamily="34" charset="0"/>
                        </a:rPr>
                        <a:t>Propiciar un escenario que permita APRENDER A APRENDER</a:t>
                      </a:r>
                      <a:endParaRPr kumimoji="0" lang="es-ES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rebuchet MS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14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rebuchet MS" pitchFamily="34" charset="0"/>
                        </a:rPr>
                        <a:t>PARA QUIÉN</a:t>
                      </a:r>
                      <a:endParaRPr kumimoji="0" lang="es-E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rebuchet MS" pitchFamily="34" charset="0"/>
                      </a:endParaRPr>
                    </a:p>
                  </a:txBody>
                  <a:tcPr marT="45728" marB="4572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rebuchet MS" pitchFamily="34" charset="0"/>
                        </a:rPr>
                        <a:t>a la comunidad Emilista</a:t>
                      </a:r>
                      <a:endParaRPr kumimoji="0" lang="es-ES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rebuchet MS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rebuchet MS" pitchFamily="34" charset="0"/>
                        </a:rPr>
                        <a:t>PARA QUÉ</a:t>
                      </a:r>
                      <a:endParaRPr kumimoji="0" lang="es-E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rebuchet MS" pitchFamily="34" charset="0"/>
                      </a:endParaRPr>
                    </a:p>
                  </a:txBody>
                  <a:tcPr marT="45728" marB="4572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rebuchet MS" pitchFamily="34" charset="0"/>
                        </a:rPr>
                        <a:t>como medio para lograr una formación integral</a:t>
                      </a:r>
                      <a:endParaRPr kumimoji="0" lang="es-ES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rebuchet MS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2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rebuchet MS" pitchFamily="34" charset="0"/>
                        </a:rPr>
                        <a:t>CÓMO</a:t>
                      </a:r>
                    </a:p>
                  </a:txBody>
                  <a:tcPr marT="45728" marB="4572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rebuchet MS" pitchFamily="34" charset="0"/>
                        </a:rPr>
                        <a:t>en la cual se promuevan los valores y virtudes cristianas mediante el ejercicio del liderazgo y solidaridad</a:t>
                      </a:r>
                      <a:endParaRPr kumimoji="0" lang="es-ES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rebuchet MS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rebuchet MS" pitchFamily="34" charset="0"/>
                        </a:rPr>
                        <a:t>PORQUÉ</a:t>
                      </a:r>
                    </a:p>
                  </a:txBody>
                  <a:tcPr marT="45728" marB="4572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rebuchet MS" pitchFamily="34" charset="0"/>
                        </a:rPr>
                        <a:t>a semejanza de Cristo, hombre perfecto</a:t>
                      </a:r>
                      <a:endParaRPr kumimoji="0" lang="es-ES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rebuchet MS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6428" name="Rectangle 60"/>
          <p:cNvSpPr>
            <a:spLocks noGrp="1" noChangeArrowheads="1"/>
          </p:cNvSpPr>
          <p:nvPr>
            <p:ph type="title"/>
          </p:nvPr>
        </p:nvSpPr>
        <p:spPr>
          <a:xfrm>
            <a:off x="395536" y="764704"/>
            <a:ext cx="7993062" cy="503238"/>
          </a:xfrm>
        </p:spPr>
        <p:txBody>
          <a:bodyPr>
            <a:normAutofit fontScale="90000"/>
          </a:bodyPr>
          <a:lstStyle/>
          <a:p>
            <a:pPr eaLnBrk="1" hangingPunct="1">
              <a:buFontTx/>
              <a:buNone/>
              <a:defRPr/>
            </a:pPr>
            <a:r>
              <a:rPr lang="es-CO" sz="3600" dirty="0" smtClean="0">
                <a:solidFill>
                  <a:srgbClr val="FF3300"/>
                </a:solidFill>
              </a:rPr>
              <a:t>EJEMPLO DE MISIÓN</a:t>
            </a:r>
            <a:endParaRPr lang="es-ES" sz="3600" dirty="0" smtClean="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81400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371537" y="856261"/>
            <a:ext cx="7993062" cy="503238"/>
          </a:xfrm>
        </p:spPr>
        <p:txBody>
          <a:bodyPr>
            <a:normAutofit fontScale="90000"/>
          </a:bodyPr>
          <a:lstStyle/>
          <a:p>
            <a:pPr eaLnBrk="1" hangingPunct="1">
              <a:buFontTx/>
              <a:buNone/>
              <a:defRPr/>
            </a:pPr>
            <a:r>
              <a:rPr lang="es-CO" sz="3600" dirty="0" smtClean="0">
                <a:solidFill>
                  <a:srgbClr val="FF3300"/>
                </a:solidFill>
              </a:rPr>
              <a:t>EJEMPLO DE MISIÓN</a:t>
            </a:r>
            <a:endParaRPr lang="es-ES" sz="3600" dirty="0" smtClean="0">
              <a:solidFill>
                <a:srgbClr val="FF3300"/>
              </a:solidFill>
            </a:endParaRP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450" y="1557338"/>
            <a:ext cx="6408886" cy="4568825"/>
          </a:xfrm>
        </p:spPr>
        <p:txBody>
          <a:bodyPr>
            <a:normAutofit/>
          </a:bodyPr>
          <a:lstStyle/>
          <a:p>
            <a:pPr algn="ctr" eaLnBrk="1" hangingPunct="1">
              <a:buFontTx/>
              <a:buNone/>
              <a:defRPr/>
            </a:pPr>
            <a:r>
              <a:rPr lang="es-CO" sz="3200" dirty="0" smtClean="0"/>
              <a:t>   </a:t>
            </a:r>
            <a:r>
              <a:rPr lang="es-CO" sz="2800" i="1" dirty="0" smtClean="0"/>
              <a:t>“Propiciar un escenario que permita a la comunidad </a:t>
            </a:r>
            <a:r>
              <a:rPr lang="es-CO" sz="2800" i="1" dirty="0" err="1" smtClean="0"/>
              <a:t>Emilista</a:t>
            </a:r>
            <a:r>
              <a:rPr lang="es-CO" sz="2800" i="1" dirty="0" smtClean="0"/>
              <a:t> APRENDER A APRENDER como medio para lograr una formación integral en la cual se promuevan los valores y virtudes cristianas mediante el ejercicio del liderazgo y solidaridad a semejanza de Cristo, hombre perfecto”</a:t>
            </a:r>
            <a:endParaRPr lang="es-ES" sz="2800" i="1" dirty="0" smtClean="0"/>
          </a:p>
        </p:txBody>
      </p:sp>
    </p:spTree>
    <p:extLst>
      <p:ext uri="{BB962C8B-B14F-4D97-AF65-F5344CB8AC3E}">
        <p14:creationId xmlns="" xmlns:p14="http://schemas.microsoft.com/office/powerpoint/2010/main" val="1358994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620688"/>
            <a:ext cx="7993063" cy="576263"/>
          </a:xfrm>
        </p:spPr>
        <p:txBody>
          <a:bodyPr>
            <a:normAutofit fontScale="90000"/>
          </a:bodyPr>
          <a:lstStyle/>
          <a:p>
            <a:pPr eaLnBrk="1" hangingPunct="1">
              <a:buFontTx/>
              <a:buNone/>
              <a:defRPr/>
            </a:pPr>
            <a:r>
              <a:rPr lang="es-MX" sz="3600" dirty="0" smtClean="0">
                <a:solidFill>
                  <a:srgbClr val="FF3300"/>
                </a:solidFill>
              </a:rPr>
              <a:t>VISIÓN</a:t>
            </a:r>
            <a:r>
              <a:rPr lang="es-MX" dirty="0" smtClean="0">
                <a:solidFill>
                  <a:srgbClr val="FF3300"/>
                </a:solidFill>
              </a:rPr>
              <a:t> </a:t>
            </a:r>
            <a:endParaRPr lang="es-ES" b="1" dirty="0" smtClean="0">
              <a:solidFill>
                <a:srgbClr val="FF3300"/>
              </a:solidFill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42988" y="1125538"/>
            <a:ext cx="7129462" cy="4525962"/>
          </a:xfrm>
        </p:spPr>
        <p:txBody>
          <a:bodyPr/>
          <a:lstStyle/>
          <a:p>
            <a:pPr marL="0" indent="0" algn="just" eaLnBrk="1" hangingPunct="1">
              <a:lnSpc>
                <a:spcPct val="80000"/>
              </a:lnSpc>
              <a:buClr>
                <a:schemeClr val="bg1"/>
              </a:buClr>
              <a:buSzPct val="95000"/>
              <a:buFontTx/>
              <a:buNone/>
              <a:defRPr/>
            </a:pPr>
            <a:endParaRPr lang="es-ES" sz="1400" dirty="0" smtClean="0">
              <a:solidFill>
                <a:schemeClr val="bg1"/>
              </a:solidFill>
              <a:latin typeface="Lucida Sans Unicode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SzPct val="90000"/>
              <a:buFontTx/>
              <a:buNone/>
              <a:defRPr/>
            </a:pPr>
            <a:r>
              <a:rPr lang="es-MX" sz="1400" dirty="0" smtClean="0">
                <a:latin typeface="Lucida Sans Unicode" pitchFamily="34" charset="0"/>
              </a:rPr>
              <a:t> </a:t>
            </a:r>
            <a:r>
              <a:rPr lang="es-ES" sz="2000" dirty="0" smtClean="0"/>
              <a:t>La Visión es un conjunto de ideas generales que ayudan a definir el rumbo que desea lograr la comunidad en el futuro, el funcionamiento que quiere tener a largo plazo.</a:t>
            </a:r>
          </a:p>
          <a:p>
            <a:pPr marL="0" indent="0" algn="just" eaLnBrk="1" hangingPunct="1">
              <a:lnSpc>
                <a:spcPct val="80000"/>
              </a:lnSpc>
              <a:buSzPct val="90000"/>
              <a:buFontTx/>
              <a:buNone/>
              <a:defRPr/>
            </a:pPr>
            <a:endParaRPr lang="es-ES" sz="2000" dirty="0"/>
          </a:p>
          <a:p>
            <a:pPr algn="just">
              <a:lnSpc>
                <a:spcPct val="80000"/>
              </a:lnSpc>
              <a:buSzPct val="90000"/>
              <a:buNone/>
              <a:defRPr/>
            </a:pPr>
            <a:r>
              <a:rPr lang="es-ES" sz="2000" dirty="0"/>
              <a:t>Es importante porque:</a:t>
            </a:r>
          </a:p>
          <a:p>
            <a:pPr algn="just">
              <a:lnSpc>
                <a:spcPct val="80000"/>
              </a:lnSpc>
              <a:buSzPct val="90000"/>
              <a:buNone/>
              <a:defRPr/>
            </a:pPr>
            <a:endParaRPr lang="es-CO" sz="2000" dirty="0"/>
          </a:p>
          <a:p>
            <a:pPr algn="just">
              <a:lnSpc>
                <a:spcPct val="80000"/>
              </a:lnSpc>
              <a:buSzPct val="90000"/>
              <a:defRPr/>
            </a:pPr>
            <a:r>
              <a:rPr lang="es-CO" sz="2000" dirty="0"/>
              <a:t>Permite tomar decisiones</a:t>
            </a:r>
          </a:p>
          <a:p>
            <a:pPr algn="just">
              <a:lnSpc>
                <a:spcPct val="80000"/>
              </a:lnSpc>
              <a:buSzPct val="90000"/>
              <a:buNone/>
              <a:defRPr/>
            </a:pPr>
            <a:endParaRPr lang="es-CO" sz="2000" dirty="0"/>
          </a:p>
          <a:p>
            <a:pPr algn="just">
              <a:lnSpc>
                <a:spcPct val="80000"/>
              </a:lnSpc>
              <a:buSzPct val="90000"/>
              <a:defRPr/>
            </a:pPr>
            <a:r>
              <a:rPr lang="es-CO" sz="2000" dirty="0"/>
              <a:t>Genera motivación</a:t>
            </a:r>
          </a:p>
          <a:p>
            <a:pPr algn="just">
              <a:lnSpc>
                <a:spcPct val="80000"/>
              </a:lnSpc>
              <a:buSzPct val="90000"/>
              <a:defRPr/>
            </a:pPr>
            <a:endParaRPr lang="es-CO" sz="2000" dirty="0"/>
          </a:p>
          <a:p>
            <a:pPr algn="just">
              <a:lnSpc>
                <a:spcPct val="80000"/>
              </a:lnSpc>
              <a:buSzPct val="90000"/>
              <a:defRPr/>
            </a:pPr>
            <a:r>
              <a:rPr lang="es-CO" sz="2000" dirty="0"/>
              <a:t>Enfoca esfuerzos hacia una meta especifica y conocida</a:t>
            </a:r>
            <a:endParaRPr lang="es-ES" sz="2000" dirty="0"/>
          </a:p>
          <a:p>
            <a:pPr marL="0" indent="0" algn="just" eaLnBrk="1" hangingPunct="1">
              <a:lnSpc>
                <a:spcPct val="80000"/>
              </a:lnSpc>
              <a:buSzPct val="90000"/>
              <a:buFontTx/>
              <a:buNone/>
              <a:defRPr/>
            </a:pPr>
            <a:endParaRPr lang="es-ES" sz="2000" dirty="0" smtClean="0"/>
          </a:p>
        </p:txBody>
      </p:sp>
    </p:spTree>
    <p:extLst>
      <p:ext uri="{BB962C8B-B14F-4D97-AF65-F5344CB8AC3E}">
        <p14:creationId xmlns="" xmlns:p14="http://schemas.microsoft.com/office/powerpoint/2010/main" val="1542920619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476672"/>
            <a:ext cx="7993062" cy="11430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s-ES" sz="3600" dirty="0" smtClean="0">
                <a:solidFill>
                  <a:srgbClr val="FF3300"/>
                </a:solidFill>
              </a:rPr>
              <a:t>VISIÓN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600" y="1412776"/>
            <a:ext cx="7128792" cy="4525963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80000"/>
              </a:lnSpc>
              <a:buClr>
                <a:schemeClr val="bg1"/>
              </a:buClr>
              <a:buSzPct val="95000"/>
              <a:buFontTx/>
              <a:buNone/>
              <a:defRPr/>
            </a:pPr>
            <a:r>
              <a:rPr lang="es-ES" sz="1800" b="0" dirty="0" smtClean="0"/>
              <a:t>Al formular la VISIÓN, la institución debe responder cinco preguntas fundamentales: </a:t>
            </a:r>
          </a:p>
          <a:p>
            <a:pPr algn="just" eaLnBrk="1" hangingPunct="1">
              <a:lnSpc>
                <a:spcPct val="80000"/>
              </a:lnSpc>
              <a:buClr>
                <a:schemeClr val="bg1"/>
              </a:buClr>
              <a:buSzPct val="95000"/>
              <a:buFontTx/>
              <a:buNone/>
              <a:defRPr/>
            </a:pPr>
            <a:endParaRPr lang="es-ES" sz="1800" b="0" dirty="0" smtClean="0"/>
          </a:p>
          <a:p>
            <a:pPr algn="just" eaLnBrk="1" hangingPunct="1">
              <a:lnSpc>
                <a:spcPct val="80000"/>
              </a:lnSpc>
              <a:buClr>
                <a:schemeClr val="bg1"/>
              </a:buClr>
              <a:buSzPct val="90000"/>
              <a:buFontTx/>
              <a:buNone/>
              <a:defRPr/>
            </a:pPr>
            <a:r>
              <a:rPr lang="es-ES" sz="1800" dirty="0" smtClean="0"/>
              <a:t> ¿Cómo nos gustaría ser y como nos gustaría que nos describieran dentro de 5 años?</a:t>
            </a:r>
          </a:p>
          <a:p>
            <a:pPr algn="just" eaLnBrk="1" hangingPunct="1">
              <a:lnSpc>
                <a:spcPct val="80000"/>
              </a:lnSpc>
              <a:buClr>
                <a:schemeClr val="bg1"/>
              </a:buClr>
              <a:buSzPct val="90000"/>
              <a:buFontTx/>
              <a:buNone/>
              <a:defRPr/>
            </a:pPr>
            <a:endParaRPr lang="es-ES" sz="1800" dirty="0" smtClean="0"/>
          </a:p>
          <a:p>
            <a:pPr algn="just">
              <a:lnSpc>
                <a:spcPct val="80000"/>
              </a:lnSpc>
              <a:buClr>
                <a:schemeClr val="bg1"/>
              </a:buClr>
              <a:buSzPct val="90000"/>
              <a:buNone/>
              <a:defRPr/>
            </a:pPr>
            <a:r>
              <a:rPr lang="es-CO" sz="1800" dirty="0" smtClean="0"/>
              <a:t>¿Cómo queremos que la Iglesia, la Provincia, la compañía, se expresen de  en </a:t>
            </a:r>
            <a:r>
              <a:rPr lang="es-CO" sz="1800" dirty="0"/>
              <a:t>el </a:t>
            </a:r>
            <a:r>
              <a:rPr lang="es-CO" sz="1800" dirty="0" smtClean="0"/>
              <a:t>futuro </a:t>
            </a:r>
            <a:r>
              <a:rPr lang="es-CO" sz="1800" dirty="0"/>
              <a:t>las comunidades de animadores vocacionales </a:t>
            </a:r>
            <a:r>
              <a:rPr lang="es-CO" sz="1800" dirty="0" smtClean="0"/>
              <a:t>laicos?</a:t>
            </a:r>
          </a:p>
          <a:p>
            <a:pPr algn="just" eaLnBrk="1" hangingPunct="1">
              <a:lnSpc>
                <a:spcPct val="80000"/>
              </a:lnSpc>
              <a:buClr>
                <a:schemeClr val="bg1"/>
              </a:buClr>
              <a:buSzPct val="90000"/>
              <a:buFontTx/>
              <a:buNone/>
              <a:defRPr/>
            </a:pPr>
            <a:endParaRPr lang="es-CO" sz="1800" dirty="0" smtClean="0"/>
          </a:p>
          <a:p>
            <a:pPr algn="just" eaLnBrk="1" hangingPunct="1">
              <a:lnSpc>
                <a:spcPct val="80000"/>
              </a:lnSpc>
              <a:buClr>
                <a:schemeClr val="bg1"/>
              </a:buClr>
              <a:buSzPct val="90000"/>
              <a:buFontTx/>
              <a:buNone/>
              <a:defRPr/>
            </a:pPr>
            <a:r>
              <a:rPr lang="es-CO" sz="1800" dirty="0" smtClean="0"/>
              <a:t>¿Cuál es la cualidad distintiva por la que quisiéramos que se  identifiquen?</a:t>
            </a:r>
          </a:p>
          <a:p>
            <a:pPr algn="just" eaLnBrk="1" hangingPunct="1">
              <a:lnSpc>
                <a:spcPct val="80000"/>
              </a:lnSpc>
              <a:buClr>
                <a:schemeClr val="bg1"/>
              </a:buClr>
              <a:buSzPct val="90000"/>
              <a:buFontTx/>
              <a:buNone/>
              <a:defRPr/>
            </a:pPr>
            <a:endParaRPr lang="es-CO" sz="1800" dirty="0" smtClean="0"/>
          </a:p>
          <a:p>
            <a:pPr algn="just" eaLnBrk="1" hangingPunct="1">
              <a:lnSpc>
                <a:spcPct val="80000"/>
              </a:lnSpc>
              <a:buClr>
                <a:schemeClr val="bg1"/>
              </a:buClr>
              <a:buSzPct val="90000"/>
              <a:buFontTx/>
              <a:buNone/>
              <a:defRPr/>
            </a:pPr>
            <a:r>
              <a:rPr lang="es-CO" sz="1800" dirty="0" smtClean="0"/>
              <a:t>¿Cuáles son nuestros valores prioritarios?</a:t>
            </a:r>
          </a:p>
          <a:p>
            <a:pPr algn="just" eaLnBrk="1" hangingPunct="1">
              <a:lnSpc>
                <a:spcPct val="80000"/>
              </a:lnSpc>
              <a:buClr>
                <a:schemeClr val="bg1"/>
              </a:buClr>
              <a:buSzPct val="90000"/>
              <a:buFontTx/>
              <a:buNone/>
              <a:defRPr/>
            </a:pPr>
            <a:endParaRPr lang="es-CO" sz="1800" dirty="0" smtClean="0"/>
          </a:p>
          <a:p>
            <a:pPr algn="just" eaLnBrk="1" hangingPunct="1">
              <a:lnSpc>
                <a:spcPct val="80000"/>
              </a:lnSpc>
              <a:buClr>
                <a:schemeClr val="bg1"/>
              </a:buClr>
              <a:buSzPct val="90000"/>
              <a:buFontTx/>
              <a:buNone/>
              <a:defRPr/>
            </a:pPr>
            <a:r>
              <a:rPr lang="es-CO" sz="1800" dirty="0" smtClean="0"/>
              <a:t>¿Qué es lo que Iglesia, necesita de nosotros?</a:t>
            </a:r>
          </a:p>
          <a:p>
            <a:pPr algn="just" eaLnBrk="1" hangingPunct="1">
              <a:lnSpc>
                <a:spcPct val="80000"/>
              </a:lnSpc>
              <a:buClr>
                <a:schemeClr val="bg1"/>
              </a:buClr>
              <a:buSzPct val="90000"/>
              <a:buFontTx/>
              <a:buNone/>
              <a:defRPr/>
            </a:pPr>
            <a:endParaRPr lang="es-ES" sz="1800" dirty="0" smtClean="0"/>
          </a:p>
        </p:txBody>
      </p:sp>
    </p:spTree>
    <p:extLst>
      <p:ext uri="{BB962C8B-B14F-4D97-AF65-F5344CB8AC3E}">
        <p14:creationId xmlns="" xmlns:p14="http://schemas.microsoft.com/office/powerpoint/2010/main" val="1359191193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hincheta">
  <a:themeElements>
    <a:clrScheme name="Chincheta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Chincheta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hinchet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306</TotalTime>
  <Words>934</Words>
  <Application>Microsoft Office PowerPoint</Application>
  <PresentationFormat>Presentación en pantalla (4:3)</PresentationFormat>
  <Paragraphs>144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16" baseType="lpstr">
      <vt:lpstr>Chincheta</vt:lpstr>
      <vt:lpstr>Diapositiva 1</vt:lpstr>
      <vt:lpstr>Diapositiva 2</vt:lpstr>
      <vt:lpstr>Justificación  La responsabilidad que todos tenemos como Iglesia y la disminución de vocaciones a la vida consagrada y sacerdotal,  lleva a las Hijas de la Caridad de la Provincia  San Vicente de Cali, a hacer un trabajo conjunto con los laicos, desde  la  construcción de una cultura vocacional, fortaleciendo y dinamizando esta misión, tanto en los sitios donde hay presencia de vida consagrada y sacerdotal, como en aquéllos donde no se encuentran.        </vt:lpstr>
      <vt:lpstr>MISIÓN </vt:lpstr>
      <vt:lpstr>MISIÓN</vt:lpstr>
      <vt:lpstr>EJEMPLO DE MISIÓN</vt:lpstr>
      <vt:lpstr>EJEMPLO DE MISIÓN</vt:lpstr>
      <vt:lpstr>VISIÓN </vt:lpstr>
      <vt:lpstr>VISIÓN</vt:lpstr>
      <vt:lpstr>EJEMPLO DE VISIÓN </vt:lpstr>
      <vt:lpstr>EJEMPLO DE VISIÓN</vt:lpstr>
      <vt:lpstr>VALORES</vt:lpstr>
      <vt:lpstr>PERFILES</vt:lpstr>
      <vt:lpstr>Diapositiva 14</vt:lpstr>
      <vt:lpstr>Diapositiva 15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</dc:creator>
  <cp:lastModifiedBy>PASTORAL VOCACIONAL</cp:lastModifiedBy>
  <cp:revision>29</cp:revision>
  <dcterms:created xsi:type="dcterms:W3CDTF">2016-08-26T16:09:20Z</dcterms:created>
  <dcterms:modified xsi:type="dcterms:W3CDTF">2016-11-10T20:22:38Z</dcterms:modified>
</cp:coreProperties>
</file>