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0" r:id="rId2"/>
  </p:sldMasterIdLst>
  <p:notesMasterIdLst>
    <p:notesMasterId r:id="rId40"/>
  </p:notesMasterIdLst>
  <p:sldIdLst>
    <p:sldId id="420" r:id="rId3"/>
    <p:sldId id="391" r:id="rId4"/>
    <p:sldId id="416" r:id="rId5"/>
    <p:sldId id="417" r:id="rId6"/>
    <p:sldId id="419" r:id="rId7"/>
    <p:sldId id="436" r:id="rId8"/>
    <p:sldId id="392" r:id="rId9"/>
    <p:sldId id="393" r:id="rId10"/>
    <p:sldId id="394" r:id="rId11"/>
    <p:sldId id="395" r:id="rId12"/>
    <p:sldId id="396" r:id="rId13"/>
    <p:sldId id="397" r:id="rId14"/>
    <p:sldId id="398" r:id="rId15"/>
    <p:sldId id="399" r:id="rId16"/>
    <p:sldId id="257" r:id="rId17"/>
    <p:sldId id="418" r:id="rId18"/>
    <p:sldId id="258" r:id="rId19"/>
    <p:sldId id="259" r:id="rId20"/>
    <p:sldId id="260" r:id="rId21"/>
    <p:sldId id="261" r:id="rId22"/>
    <p:sldId id="437" r:id="rId23"/>
    <p:sldId id="389" r:id="rId24"/>
    <p:sldId id="421" r:id="rId25"/>
    <p:sldId id="422" r:id="rId26"/>
    <p:sldId id="423" r:id="rId27"/>
    <p:sldId id="424" r:id="rId28"/>
    <p:sldId id="425" r:id="rId29"/>
    <p:sldId id="426" r:id="rId30"/>
    <p:sldId id="427" r:id="rId31"/>
    <p:sldId id="428" r:id="rId32"/>
    <p:sldId id="429" r:id="rId33"/>
    <p:sldId id="430" r:id="rId34"/>
    <p:sldId id="431" r:id="rId35"/>
    <p:sldId id="432" r:id="rId36"/>
    <p:sldId id="433" r:id="rId37"/>
    <p:sldId id="434" r:id="rId38"/>
    <p:sldId id="435" r:id="rId3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F3BD3B-17D4-4AF0-B228-EB0AAF91F3E8}" type="datetimeFigureOut">
              <a:rPr lang="es-CO" smtClean="0"/>
              <a:t>16/03/2017</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F3545-D882-46C7-92EE-65E043727199}" type="slidenum">
              <a:rPr lang="es-CO" smtClean="0"/>
              <a:t>‹Nº›</a:t>
            </a:fld>
            <a:endParaRPr lang="es-CO"/>
          </a:p>
        </p:txBody>
      </p:sp>
    </p:spTree>
    <p:extLst>
      <p:ext uri="{BB962C8B-B14F-4D97-AF65-F5344CB8AC3E}">
        <p14:creationId xmlns:p14="http://schemas.microsoft.com/office/powerpoint/2010/main" val="1655070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D4782329-F44E-48BD-BAD0-73EE1964DFCF}" type="datetimeFigureOut">
              <a:rPr lang="es-CO" smtClean="0"/>
              <a:t>16/03/2017</a:t>
            </a:fld>
            <a:endParaRPr lang="es-CO"/>
          </a:p>
        </p:txBody>
      </p:sp>
      <p:sp>
        <p:nvSpPr>
          <p:cNvPr id="5" name="Footer Placeholder 4"/>
          <p:cNvSpPr>
            <a:spLocks noGrp="1"/>
          </p:cNvSpPr>
          <p:nvPr>
            <p:ph type="ftr" sz="quarter" idx="11"/>
          </p:nvPr>
        </p:nvSpPr>
        <p:spPr>
          <a:xfrm>
            <a:off x="1876424" y="5410201"/>
            <a:ext cx="5124886" cy="365125"/>
          </a:xfrm>
        </p:spPr>
        <p:txBody>
          <a:bodyPr/>
          <a:lstStyle/>
          <a:p>
            <a:endParaRPr lang="es-CO"/>
          </a:p>
        </p:txBody>
      </p:sp>
      <p:sp>
        <p:nvSpPr>
          <p:cNvPr id="6" name="Slide Number Placeholder 5"/>
          <p:cNvSpPr>
            <a:spLocks noGrp="1"/>
          </p:cNvSpPr>
          <p:nvPr>
            <p:ph type="sldNum" sz="quarter" idx="12"/>
          </p:nvPr>
        </p:nvSpPr>
        <p:spPr>
          <a:xfrm>
            <a:off x="9896911" y="5410199"/>
            <a:ext cx="771089" cy="365125"/>
          </a:xfrm>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2657698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s-ES" smtClean="0"/>
              <a:t>Haga clic en el icono para agregar una imagen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45465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860641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ACBD27B9-6847-4BED-9B03-6B1FF9D05408}" type="slidenum">
              <a:rPr lang="es-CO" smtClean="0"/>
              <a:t>‹Nº›</a:t>
            </a:fld>
            <a:endParaRPr lang="es-CO"/>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539744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35395675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D4782329-F44E-48BD-BAD0-73EE1964DFCF}" type="datetimeFigureOut">
              <a:rPr lang="es-CO" smtClean="0"/>
              <a:t>16/03/2017</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990189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s-ES" smtClean="0"/>
              <a:t>Haga clic en el icono para agregar una imagen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s-ES" smtClean="0"/>
              <a:t>Haga clic en el icono para agregar una imagen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s-ES" smtClean="0"/>
              <a:t>Haga clic en el icono para agregar una imagen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D4782329-F44E-48BD-BAD0-73EE1964DFCF}" type="datetimeFigureOut">
              <a:rPr lang="es-CO" smtClean="0"/>
              <a:t>16/03/2017</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3260639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2159244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29944473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3895718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665252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8625011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6944495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21644059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D4782329-F44E-48BD-BAD0-73EE1964DFCF}" type="datetimeFigureOut">
              <a:rPr lang="es-CO" smtClean="0"/>
              <a:t>16/03/2017</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3043911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D4782329-F44E-48BD-BAD0-73EE1964DFCF}" type="datetimeFigureOut">
              <a:rPr lang="es-CO" smtClean="0"/>
              <a:t>16/03/2017</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6975954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4782329-F44E-48BD-BAD0-73EE1964DFCF}" type="datetimeFigureOut">
              <a:rPr lang="es-CO" smtClean="0"/>
              <a:t>16/03/2017</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20880020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1869958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3446669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37636684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570967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4782329-F44E-48BD-BAD0-73EE1964DFCF}" type="datetimeFigureOut">
              <a:rPr lang="es-CO" smtClean="0"/>
              <a:t>16/03/2017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4103620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403640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41410" y="3073397"/>
            <a:ext cx="4878391" cy="271780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72200" y="3073397"/>
            <a:ext cx="4875210" cy="271780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D4782329-F44E-48BD-BAD0-73EE1964DFCF}" type="datetimeFigureOut">
              <a:rPr lang="es-CO" smtClean="0"/>
              <a:t>16/03/2017</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04621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D4782329-F44E-48BD-BAD0-73EE1964DFCF}" type="datetimeFigureOut">
              <a:rPr lang="es-CO" smtClean="0"/>
              <a:t>16/03/2017</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3312603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782329-F44E-48BD-BAD0-73EE1964DFCF}" type="datetimeFigureOut">
              <a:rPr lang="es-CO" smtClean="0"/>
              <a:t>16/03/2017</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3923492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1662464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4782329-F44E-48BD-BAD0-73EE1964DFCF}" type="datetimeFigureOut">
              <a:rPr lang="es-CO" smtClean="0"/>
              <a:t>16/03/2017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ACBD27B9-6847-4BED-9B03-6B1FF9D05408}" type="slidenum">
              <a:rPr lang="es-CO" smtClean="0"/>
              <a:t>‹Nº›</a:t>
            </a:fld>
            <a:endParaRPr lang="es-CO"/>
          </a:p>
        </p:txBody>
      </p:sp>
    </p:spTree>
    <p:extLst>
      <p:ext uri="{BB962C8B-B14F-4D97-AF65-F5344CB8AC3E}">
        <p14:creationId xmlns:p14="http://schemas.microsoft.com/office/powerpoint/2010/main" val="51346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4782329-F44E-48BD-BAD0-73EE1964DFCF}" type="datetimeFigureOut">
              <a:rPr lang="es-CO" smtClean="0"/>
              <a:t>16/03/2017</a:t>
            </a:fld>
            <a:endParaRPr lang="es-CO"/>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ACBD27B9-6847-4BED-9B03-6B1FF9D05408}" type="slidenum">
              <a:rPr lang="es-CO" smtClean="0"/>
              <a:t>‹Nº›</a:t>
            </a:fld>
            <a:endParaRPr lang="es-CO"/>
          </a:p>
        </p:txBody>
      </p:sp>
    </p:spTree>
    <p:extLst>
      <p:ext uri="{BB962C8B-B14F-4D97-AF65-F5344CB8AC3E}">
        <p14:creationId xmlns:p14="http://schemas.microsoft.com/office/powerpoint/2010/main" val="174692894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782329-F44E-48BD-BAD0-73EE1964DFCF}" type="datetimeFigureOut">
              <a:rPr lang="es-CO" smtClean="0"/>
              <a:t>16/03/2017</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BD27B9-6847-4BED-9B03-6B1FF9D05408}" type="slidenum">
              <a:rPr lang="es-CO" smtClean="0"/>
              <a:t>‹Nº›</a:t>
            </a:fld>
            <a:endParaRPr lang="es-CO"/>
          </a:p>
        </p:txBody>
      </p:sp>
    </p:spTree>
    <p:extLst>
      <p:ext uri="{BB962C8B-B14F-4D97-AF65-F5344CB8AC3E}">
        <p14:creationId xmlns:p14="http://schemas.microsoft.com/office/powerpoint/2010/main" val="427620845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7613" y="398737"/>
            <a:ext cx="3562872" cy="5986928"/>
          </a:xfrm>
        </p:spPr>
      </p:pic>
      <p:sp>
        <p:nvSpPr>
          <p:cNvPr id="8" name="Rectángulo 7"/>
          <p:cNvSpPr/>
          <p:nvPr/>
        </p:nvSpPr>
        <p:spPr>
          <a:xfrm>
            <a:off x="5649532" y="476355"/>
            <a:ext cx="6096000" cy="5909310"/>
          </a:xfrm>
          <a:prstGeom prst="rect">
            <a:avLst/>
          </a:prstGeom>
        </p:spPr>
        <p:txBody>
          <a:bodyPr>
            <a:spAutoFit/>
          </a:bodyPr>
          <a:lstStyle/>
          <a:p>
            <a:r>
              <a:rPr lang="es-CO" dirty="0"/>
              <a:t>¡Oh, esperanza de Israel!</a:t>
            </a:r>
          </a:p>
          <a:p>
            <a:r>
              <a:rPr lang="es-CO" dirty="0"/>
              <a:t>Salvador suyo en tiempo de tribulación,</a:t>
            </a:r>
          </a:p>
          <a:p>
            <a:r>
              <a:rPr lang="es-CO" dirty="0"/>
              <a:t>mira propicio desde el cielo:</a:t>
            </a:r>
          </a:p>
          <a:p>
            <a:r>
              <a:rPr lang="es-CO" dirty="0"/>
              <a:t>contempla y visita esta viña,</a:t>
            </a:r>
          </a:p>
          <a:p>
            <a:r>
              <a:rPr lang="es-CO" dirty="0"/>
              <a:t>llena sus cauces, multiplica sus brotes,</a:t>
            </a:r>
          </a:p>
          <a:p>
            <a:r>
              <a:rPr lang="es-CO" dirty="0"/>
              <a:t>renuévala, ya que tu diestra la plantó.</a:t>
            </a:r>
          </a:p>
          <a:p>
            <a:endParaRPr lang="es-CO" dirty="0"/>
          </a:p>
          <a:p>
            <a:r>
              <a:rPr lang="es-CO" dirty="0"/>
              <a:t>La mies es mucha y los obreros pocos; </a:t>
            </a:r>
          </a:p>
          <a:p>
            <a:r>
              <a:rPr lang="es-CO" dirty="0"/>
              <a:t>por tanto, te rogamos, Dueño de la mies,</a:t>
            </a:r>
          </a:p>
          <a:p>
            <a:r>
              <a:rPr lang="es-CO" dirty="0"/>
              <a:t>envíes trabajadores a tu mies.</a:t>
            </a:r>
          </a:p>
          <a:p>
            <a:r>
              <a:rPr lang="es-CO" dirty="0"/>
              <a:t>Aumenta la familia,</a:t>
            </a:r>
          </a:p>
          <a:p>
            <a:r>
              <a:rPr lang="es-CO" dirty="0"/>
              <a:t>acrecienta nuestra alegría,</a:t>
            </a:r>
          </a:p>
          <a:p>
            <a:r>
              <a:rPr lang="es-CO" dirty="0"/>
              <a:t>para que se edifiquen los muros de Jerusalén.</a:t>
            </a:r>
          </a:p>
          <a:p>
            <a:endParaRPr lang="es-CO" dirty="0"/>
          </a:p>
          <a:p>
            <a:r>
              <a:rPr lang="es-CO" dirty="0"/>
              <a:t>Esta es tu casa, Señor, esta es tu casa;</a:t>
            </a:r>
          </a:p>
          <a:p>
            <a:r>
              <a:rPr lang="es-CO" dirty="0"/>
              <a:t>no se encuentre en ella, te pedimos,</a:t>
            </a:r>
          </a:p>
          <a:p>
            <a:r>
              <a:rPr lang="es-CO" dirty="0"/>
              <a:t>piedra que tu mano santísima no haya colocado.</a:t>
            </a:r>
          </a:p>
          <a:p>
            <a:r>
              <a:rPr lang="es-CO" dirty="0"/>
              <a:t>Pero a los que Tú mismo llamaste,</a:t>
            </a:r>
          </a:p>
          <a:p>
            <a:r>
              <a:rPr lang="es-CO" dirty="0"/>
              <a:t>consérvalos en tu nombre y </a:t>
            </a:r>
          </a:p>
          <a:p>
            <a:r>
              <a:rPr lang="es-CO" dirty="0"/>
              <a:t>santifícalos en la verdad.</a:t>
            </a:r>
          </a:p>
          <a:p>
            <a:r>
              <a:rPr lang="es-CO" dirty="0"/>
              <a:t>			Amén.</a:t>
            </a:r>
          </a:p>
        </p:txBody>
      </p:sp>
    </p:spTree>
    <p:extLst>
      <p:ext uri="{BB962C8B-B14F-4D97-AF65-F5344CB8AC3E}">
        <p14:creationId xmlns:p14="http://schemas.microsoft.com/office/powerpoint/2010/main" val="2939180697"/>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36562" y="2062609"/>
            <a:ext cx="5457422" cy="4024125"/>
          </a:xfrm>
        </p:spPr>
        <p:txBody>
          <a:bodyPr>
            <a:normAutofit fontScale="92500" lnSpcReduction="20000"/>
          </a:bodyPr>
          <a:lstStyle/>
          <a:p>
            <a:r>
              <a:rPr lang="es-CO" b="1" dirty="0" smtClean="0">
                <a:effectLst>
                  <a:outerShdw blurRad="38100" dist="38100" dir="2700000" algn="tl">
                    <a:srgbClr val="000000">
                      <a:alpha val="43137"/>
                    </a:srgbClr>
                  </a:outerShdw>
                </a:effectLst>
              </a:rPr>
              <a:t>Se da a través de tres verbos </a:t>
            </a:r>
          </a:p>
          <a:p>
            <a:endParaRPr lang="es-CO" dirty="0"/>
          </a:p>
          <a:p>
            <a:pPr marL="457200" indent="-457200">
              <a:buAutoNum type="arabicPeriod"/>
            </a:pPr>
            <a:r>
              <a:rPr lang="es-ES" i="1" dirty="0" smtClean="0"/>
              <a:t>«</a:t>
            </a:r>
            <a:r>
              <a:rPr lang="es-ES" i="1" dirty="0"/>
              <a:t>pasa»</a:t>
            </a:r>
            <a:r>
              <a:rPr lang="es-ES" dirty="0"/>
              <a:t> al lado de los que luego le </a:t>
            </a:r>
            <a:r>
              <a:rPr lang="es-ES" dirty="0" smtClean="0"/>
              <a:t>seguirán.</a:t>
            </a:r>
          </a:p>
          <a:p>
            <a:pPr marL="457200" indent="-457200">
              <a:buAutoNum type="arabicPeriod"/>
            </a:pPr>
            <a:endParaRPr lang="es-ES" dirty="0" smtClean="0"/>
          </a:p>
          <a:p>
            <a:pPr marL="457200" indent="-457200">
              <a:buAutoNum type="arabicPeriod"/>
            </a:pPr>
            <a:r>
              <a:rPr lang="es-ES" dirty="0"/>
              <a:t>los </a:t>
            </a:r>
            <a:r>
              <a:rPr lang="es-ES" i="1" dirty="0"/>
              <a:t>«ve</a:t>
            </a:r>
            <a:r>
              <a:rPr lang="es-ES" i="1" dirty="0" smtClean="0"/>
              <a:t>».</a:t>
            </a:r>
          </a:p>
          <a:p>
            <a:pPr marL="457200" indent="-457200">
              <a:buAutoNum type="arabicPeriod"/>
            </a:pPr>
            <a:endParaRPr lang="es-ES" i="1" dirty="0" smtClean="0"/>
          </a:p>
          <a:p>
            <a:pPr marL="457200" indent="-457200">
              <a:buFont typeface="Arial" panose="020B0604020202020204" pitchFamily="34" charset="0"/>
              <a:buAutoNum type="arabicPeriod"/>
            </a:pPr>
            <a:r>
              <a:rPr lang="es-ES" dirty="0"/>
              <a:t>Jesús les dijo: </a:t>
            </a:r>
            <a:r>
              <a:rPr lang="es-ES" i="1" dirty="0"/>
              <a:t>«Venid conmigo»</a:t>
            </a:r>
            <a:r>
              <a:rPr lang="es-ES" dirty="0"/>
              <a:t>, o simplemente, </a:t>
            </a:r>
            <a:r>
              <a:rPr lang="es-ES" i="1" dirty="0"/>
              <a:t>«sígueme»</a:t>
            </a:r>
            <a:r>
              <a:rPr lang="es-ES" dirty="0"/>
              <a:t>.</a:t>
            </a:r>
            <a:endParaRPr lang="es-CO" dirty="0"/>
          </a:p>
          <a:p>
            <a:pPr marL="0" indent="0">
              <a:buNone/>
            </a:pPr>
            <a:endParaRPr lang="es-CO" dirty="0" smtClean="0"/>
          </a:p>
        </p:txBody>
      </p:sp>
      <p:pic>
        <p:nvPicPr>
          <p:cNvPr id="4098" name="Picture 2" descr="http://estusal.files.wordpress.com/2013/02/missions_childrens_han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8529" y="1930659"/>
            <a:ext cx="4296409" cy="4288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257223"/>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pasó</a:t>
            </a:r>
            <a:endParaRPr lang="es-CO" b="1" dirty="0"/>
          </a:p>
        </p:txBody>
      </p:sp>
      <p:sp>
        <p:nvSpPr>
          <p:cNvPr id="3" name="Marcador de contenido 2"/>
          <p:cNvSpPr>
            <a:spLocks noGrp="1"/>
          </p:cNvSpPr>
          <p:nvPr>
            <p:ph idx="1"/>
          </p:nvPr>
        </p:nvSpPr>
        <p:spPr>
          <a:xfrm>
            <a:off x="685800" y="2525882"/>
            <a:ext cx="4877873" cy="3692803"/>
          </a:xfrm>
        </p:spPr>
        <p:txBody>
          <a:bodyPr/>
          <a:lstStyle/>
          <a:p>
            <a:pPr marL="0" indent="0">
              <a:lnSpc>
                <a:spcPct val="150000"/>
              </a:lnSpc>
              <a:buNone/>
            </a:pPr>
            <a:r>
              <a:rPr lang="es-ES" sz="3600" dirty="0"/>
              <a:t>Mc 1,16; cf. Mt 4,18</a:t>
            </a:r>
          </a:p>
          <a:p>
            <a:pPr marL="0" indent="0">
              <a:lnSpc>
                <a:spcPct val="150000"/>
              </a:lnSpc>
              <a:buNone/>
            </a:pPr>
            <a:r>
              <a:rPr lang="es-ES" sz="3600" dirty="0" err="1"/>
              <a:t>Jn</a:t>
            </a:r>
            <a:r>
              <a:rPr lang="es-ES" sz="3600" dirty="0"/>
              <a:t> 1,35.36.38</a:t>
            </a:r>
          </a:p>
          <a:p>
            <a:pPr marL="0" indent="0">
              <a:lnSpc>
                <a:spcPct val="150000"/>
              </a:lnSpc>
              <a:buNone/>
            </a:pPr>
            <a:r>
              <a:rPr lang="es-ES" sz="3600" dirty="0"/>
              <a:t>Mt 9,9-17</a:t>
            </a:r>
            <a:endParaRPr lang="es-CO" sz="3600" dirty="0"/>
          </a:p>
          <a:p>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5493" y="2525882"/>
            <a:ext cx="5306096" cy="3492308"/>
          </a:xfrm>
          <a:prstGeom prst="rect">
            <a:avLst/>
          </a:prstGeom>
        </p:spPr>
      </p:pic>
    </p:spTree>
    <p:extLst>
      <p:ext uri="{BB962C8B-B14F-4D97-AF65-F5344CB8AC3E}">
        <p14:creationId xmlns:p14="http://schemas.microsoft.com/office/powerpoint/2010/main" val="428479717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solidFill>
                  <a:srgbClr val="FF0000"/>
                </a:solidFill>
              </a:rPr>
              <a:t>vio</a:t>
            </a:r>
            <a:endParaRPr lang="es-CO" b="1" dirty="0">
              <a:solidFill>
                <a:srgbClr val="FF0000"/>
              </a:solidFill>
            </a:endParaRPr>
          </a:p>
        </p:txBody>
      </p:sp>
      <p:sp>
        <p:nvSpPr>
          <p:cNvPr id="3" name="Marcador de contenido 2"/>
          <p:cNvSpPr>
            <a:spLocks noGrp="1"/>
          </p:cNvSpPr>
          <p:nvPr>
            <p:ph idx="1"/>
          </p:nvPr>
        </p:nvSpPr>
        <p:spPr/>
        <p:txBody>
          <a:bodyPr>
            <a:normAutofit fontScale="85000" lnSpcReduction="20000"/>
          </a:bodyPr>
          <a:lstStyle/>
          <a:p>
            <a:r>
              <a:rPr lang="es-ES" sz="4400" dirty="0">
                <a:solidFill>
                  <a:schemeClr val="bg1"/>
                </a:solidFill>
              </a:rPr>
              <a:t>Mc </a:t>
            </a:r>
            <a:r>
              <a:rPr lang="es-ES" sz="4400" dirty="0" smtClean="0">
                <a:solidFill>
                  <a:schemeClr val="bg1"/>
                </a:solidFill>
              </a:rPr>
              <a:t>1,16</a:t>
            </a:r>
          </a:p>
          <a:p>
            <a:r>
              <a:rPr lang="es-ES" sz="4400" dirty="0">
                <a:solidFill>
                  <a:schemeClr val="bg1"/>
                </a:solidFill>
              </a:rPr>
              <a:t>Mc </a:t>
            </a:r>
            <a:r>
              <a:rPr lang="es-ES" sz="4400" dirty="0" smtClean="0">
                <a:solidFill>
                  <a:schemeClr val="bg1"/>
                </a:solidFill>
              </a:rPr>
              <a:t>1,19</a:t>
            </a:r>
          </a:p>
          <a:p>
            <a:r>
              <a:rPr lang="es-ES" sz="4400" dirty="0">
                <a:solidFill>
                  <a:schemeClr val="bg1"/>
                </a:solidFill>
              </a:rPr>
              <a:t>. Mc </a:t>
            </a:r>
            <a:r>
              <a:rPr lang="es-ES" sz="4400" dirty="0" smtClean="0">
                <a:solidFill>
                  <a:schemeClr val="bg1"/>
                </a:solidFill>
              </a:rPr>
              <a:t>2,14</a:t>
            </a:r>
          </a:p>
          <a:p>
            <a:r>
              <a:rPr lang="es-ES" sz="4400" dirty="0" err="1">
                <a:solidFill>
                  <a:schemeClr val="bg1"/>
                </a:solidFill>
              </a:rPr>
              <a:t>Jn</a:t>
            </a:r>
            <a:r>
              <a:rPr lang="es-ES" sz="4400" dirty="0">
                <a:solidFill>
                  <a:schemeClr val="bg1"/>
                </a:solidFill>
              </a:rPr>
              <a:t> </a:t>
            </a:r>
            <a:r>
              <a:rPr lang="es-ES" sz="4400" dirty="0" smtClean="0">
                <a:solidFill>
                  <a:schemeClr val="bg1"/>
                </a:solidFill>
              </a:rPr>
              <a:t>1,47-48</a:t>
            </a:r>
          </a:p>
          <a:p>
            <a:r>
              <a:rPr lang="es-ES" sz="4400" dirty="0">
                <a:solidFill>
                  <a:schemeClr val="bg1"/>
                </a:solidFill>
              </a:rPr>
              <a:t>. Mc 10,21</a:t>
            </a:r>
            <a:endParaRPr lang="es-CO" sz="4400" dirty="0">
              <a:solidFill>
                <a:schemeClr val="bg1"/>
              </a:solidFill>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7853" y="1751347"/>
            <a:ext cx="4539177" cy="4594309"/>
          </a:xfrm>
          <a:prstGeom prst="rect">
            <a:avLst/>
          </a:prstGeom>
        </p:spPr>
      </p:pic>
    </p:spTree>
    <p:extLst>
      <p:ext uri="{BB962C8B-B14F-4D97-AF65-F5344CB8AC3E}">
        <p14:creationId xmlns:p14="http://schemas.microsoft.com/office/powerpoint/2010/main" val="1673362060"/>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solidFill>
                  <a:srgbClr val="FF0000"/>
                </a:solidFill>
              </a:rPr>
              <a:t>Vengan conmigo “sígueme”</a:t>
            </a:r>
            <a:endParaRPr lang="es-CO" b="1" dirty="0">
              <a:solidFill>
                <a:srgbClr val="FF0000"/>
              </a:solidFill>
            </a:endParaRPr>
          </a:p>
        </p:txBody>
      </p:sp>
      <p:sp>
        <p:nvSpPr>
          <p:cNvPr id="3" name="Marcador de contenido 2"/>
          <p:cNvSpPr>
            <a:spLocks noGrp="1"/>
          </p:cNvSpPr>
          <p:nvPr>
            <p:ph idx="1"/>
          </p:nvPr>
        </p:nvSpPr>
        <p:spPr>
          <a:xfrm>
            <a:off x="1656991" y="2450326"/>
            <a:ext cx="5148330" cy="3278962"/>
          </a:xfrm>
        </p:spPr>
        <p:txBody>
          <a:bodyPr>
            <a:noAutofit/>
          </a:bodyPr>
          <a:lstStyle/>
          <a:p>
            <a:pPr>
              <a:lnSpc>
                <a:spcPct val="150000"/>
              </a:lnSpc>
            </a:pPr>
            <a:r>
              <a:rPr lang="es-ES" sz="3200" dirty="0">
                <a:solidFill>
                  <a:schemeClr val="bg1"/>
                </a:solidFill>
              </a:rPr>
              <a:t>Mc 1,17; </a:t>
            </a:r>
            <a:r>
              <a:rPr lang="es-ES" sz="3200" dirty="0" err="1">
                <a:solidFill>
                  <a:schemeClr val="bg1"/>
                </a:solidFill>
              </a:rPr>
              <a:t>Jn</a:t>
            </a:r>
            <a:r>
              <a:rPr lang="es-ES" sz="3200" dirty="0">
                <a:solidFill>
                  <a:schemeClr val="bg1"/>
                </a:solidFill>
              </a:rPr>
              <a:t> </a:t>
            </a:r>
            <a:r>
              <a:rPr lang="es-ES" sz="3200" dirty="0" smtClean="0">
                <a:solidFill>
                  <a:schemeClr val="bg1"/>
                </a:solidFill>
              </a:rPr>
              <a:t>1,39</a:t>
            </a:r>
          </a:p>
          <a:p>
            <a:pPr>
              <a:lnSpc>
                <a:spcPct val="150000"/>
              </a:lnSpc>
            </a:pPr>
            <a:r>
              <a:rPr lang="es-ES" sz="3200" dirty="0">
                <a:solidFill>
                  <a:schemeClr val="bg1"/>
                </a:solidFill>
              </a:rPr>
              <a:t>Mc 2,14; </a:t>
            </a:r>
            <a:r>
              <a:rPr lang="es-ES" sz="3200" dirty="0" err="1">
                <a:solidFill>
                  <a:schemeClr val="bg1"/>
                </a:solidFill>
              </a:rPr>
              <a:t>Lc</a:t>
            </a:r>
            <a:r>
              <a:rPr lang="es-ES" sz="3200" dirty="0">
                <a:solidFill>
                  <a:schemeClr val="bg1"/>
                </a:solidFill>
              </a:rPr>
              <a:t> </a:t>
            </a:r>
            <a:r>
              <a:rPr lang="es-ES" sz="3200" dirty="0" smtClean="0">
                <a:solidFill>
                  <a:schemeClr val="bg1"/>
                </a:solidFill>
              </a:rPr>
              <a:t>9,59;</a:t>
            </a:r>
            <a:r>
              <a:rPr lang="es-ES" sz="3200" dirty="0">
                <a:solidFill>
                  <a:schemeClr val="bg1"/>
                </a:solidFill>
              </a:rPr>
              <a:t> 18,22</a:t>
            </a:r>
            <a:r>
              <a:rPr lang="es-ES" sz="3200" dirty="0" smtClean="0">
                <a:solidFill>
                  <a:schemeClr val="bg1"/>
                </a:solidFill>
              </a:rPr>
              <a:t>)</a:t>
            </a:r>
          </a:p>
          <a:p>
            <a:pPr>
              <a:lnSpc>
                <a:spcPct val="150000"/>
              </a:lnSpc>
            </a:pPr>
            <a:r>
              <a:rPr lang="es-ES" sz="3200" dirty="0">
                <a:solidFill>
                  <a:schemeClr val="bg1"/>
                </a:solidFill>
              </a:rPr>
              <a:t>1 Re </a:t>
            </a:r>
            <a:r>
              <a:rPr lang="es-ES" sz="3200" dirty="0" smtClean="0">
                <a:solidFill>
                  <a:schemeClr val="bg1"/>
                </a:solidFill>
              </a:rPr>
              <a:t>19,20</a:t>
            </a:r>
          </a:p>
          <a:p>
            <a:pPr>
              <a:lnSpc>
                <a:spcPct val="150000"/>
              </a:lnSpc>
            </a:pPr>
            <a:r>
              <a:rPr lang="es-ES" sz="3200" dirty="0" err="1">
                <a:solidFill>
                  <a:schemeClr val="bg1"/>
                </a:solidFill>
              </a:rPr>
              <a:t>Jr</a:t>
            </a:r>
            <a:r>
              <a:rPr lang="es-ES" sz="3200" dirty="0">
                <a:solidFill>
                  <a:schemeClr val="bg1"/>
                </a:solidFill>
              </a:rPr>
              <a:t> 2,2</a:t>
            </a:r>
            <a:endParaRPr lang="es-CO" sz="3200" dirty="0">
              <a:solidFill>
                <a:schemeClr val="bg1"/>
              </a:solidFill>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5321" y="2345185"/>
            <a:ext cx="2882900" cy="3873500"/>
          </a:xfrm>
          <a:prstGeom prst="rect">
            <a:avLst/>
          </a:prstGeom>
        </p:spPr>
      </p:pic>
    </p:spTree>
    <p:extLst>
      <p:ext uri="{BB962C8B-B14F-4D97-AF65-F5344CB8AC3E}">
        <p14:creationId xmlns:p14="http://schemas.microsoft.com/office/powerpoint/2010/main" val="731007335"/>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27943" y="1011116"/>
            <a:ext cx="8610600" cy="1293028"/>
          </a:xfrm>
        </p:spPr>
        <p:txBody>
          <a:bodyPr>
            <a:normAutofit fontScale="90000"/>
          </a:bodyPr>
          <a:lstStyle/>
          <a:p>
            <a:r>
              <a:rPr lang="es-ES" b="1" dirty="0">
                <a:solidFill>
                  <a:srgbClr val="FF0000"/>
                </a:solidFill>
              </a:rPr>
              <a:t>2. La llamada es la manifestación del amor gratuito de Jesús por el llamado</a:t>
            </a:r>
            <a:r>
              <a:rPr lang="es-CO" dirty="0">
                <a:solidFill>
                  <a:srgbClr val="FF0000"/>
                </a:solidFill>
              </a:rPr>
              <a:t/>
            </a:r>
            <a:br>
              <a:rPr lang="es-CO" dirty="0">
                <a:solidFill>
                  <a:srgbClr val="FF0000"/>
                </a:solidFill>
              </a:rPr>
            </a:br>
            <a:r>
              <a:rPr lang="es-CO" dirty="0" smtClean="0">
                <a:solidFill>
                  <a:srgbClr val="FF0000"/>
                </a:solidFill>
              </a:rPr>
              <a:t> 	</a:t>
            </a:r>
            <a:endParaRPr lang="es-CO" dirty="0">
              <a:solidFill>
                <a:srgbClr val="FF0000"/>
              </a:solidFill>
            </a:endParaRPr>
          </a:p>
        </p:txBody>
      </p:sp>
      <p:sp>
        <p:nvSpPr>
          <p:cNvPr id="3" name="Marcador de contenido 2"/>
          <p:cNvSpPr>
            <a:spLocks noGrp="1"/>
          </p:cNvSpPr>
          <p:nvPr>
            <p:ph idx="1"/>
          </p:nvPr>
        </p:nvSpPr>
        <p:spPr>
          <a:xfrm>
            <a:off x="1190170" y="2507406"/>
            <a:ext cx="6410203" cy="4024125"/>
          </a:xfrm>
        </p:spPr>
        <p:txBody>
          <a:bodyPr>
            <a:normAutofit lnSpcReduction="10000"/>
          </a:bodyPr>
          <a:lstStyle/>
          <a:p>
            <a:r>
              <a:rPr lang="es-CO" dirty="0" smtClean="0"/>
              <a:t>Elección gratuita</a:t>
            </a:r>
          </a:p>
          <a:p>
            <a:r>
              <a:rPr lang="es-ES" dirty="0" smtClean="0"/>
              <a:t>Dios </a:t>
            </a:r>
            <a:r>
              <a:rPr lang="es-ES" dirty="0"/>
              <a:t>nos ha amado primero» (1 </a:t>
            </a:r>
            <a:r>
              <a:rPr lang="es-ES" dirty="0" err="1"/>
              <a:t>Jn</a:t>
            </a:r>
            <a:r>
              <a:rPr lang="es-ES" dirty="0"/>
              <a:t> 4,10</a:t>
            </a:r>
            <a:r>
              <a:rPr lang="es-ES" dirty="0" smtClean="0"/>
              <a:t>)</a:t>
            </a:r>
          </a:p>
          <a:p>
            <a:r>
              <a:rPr lang="es-ES" dirty="0"/>
              <a:t>Jesús pasa, ama y llama a los que él quiere (cf. Mc 3,13</a:t>
            </a:r>
            <a:r>
              <a:rPr lang="es-ES" dirty="0" smtClean="0"/>
              <a:t>)</a:t>
            </a:r>
          </a:p>
          <a:p>
            <a:r>
              <a:rPr lang="es-ES" dirty="0"/>
              <a:t>Todo es </a:t>
            </a:r>
            <a:r>
              <a:rPr lang="es-ES" dirty="0" smtClean="0"/>
              <a:t>gracia</a:t>
            </a:r>
          </a:p>
          <a:p>
            <a:r>
              <a:rPr lang="es-ES" dirty="0"/>
              <a:t>los vínculos que se crean entre el llamado y Jesús son tan estrechos como los que existen desde siempre entre Jesús y el Padre (cf. </a:t>
            </a:r>
            <a:r>
              <a:rPr lang="es-ES" dirty="0" err="1"/>
              <a:t>Jn</a:t>
            </a:r>
            <a:r>
              <a:rPr lang="es-ES" dirty="0"/>
              <a:t> 15,9).</a:t>
            </a:r>
            <a:endParaRPr lang="es-CO" dirty="0"/>
          </a:p>
          <a:p>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4892" y="2507406"/>
            <a:ext cx="2905294" cy="3711279"/>
          </a:xfrm>
          <a:prstGeom prst="rect">
            <a:avLst/>
          </a:prstGeom>
        </p:spPr>
      </p:pic>
    </p:spTree>
    <p:extLst>
      <p:ext uri="{BB962C8B-B14F-4D97-AF65-F5344CB8AC3E}">
        <p14:creationId xmlns:p14="http://schemas.microsoft.com/office/powerpoint/2010/main" val="289265600"/>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7488" y="-26988"/>
            <a:ext cx="91805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CuadroTexto"/>
          <p:cNvSpPr txBox="1"/>
          <p:nvPr/>
        </p:nvSpPr>
        <p:spPr>
          <a:xfrm>
            <a:off x="3432175" y="476250"/>
            <a:ext cx="5327650" cy="1077218"/>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lgn="ctr">
              <a:defRPr/>
            </a:pPr>
            <a:r>
              <a:rPr lang="es-ES" b="1" dirty="0"/>
              <a:t> PRIMERA PARTE: </a:t>
            </a:r>
            <a:r>
              <a:rPr lang="es-ES" b="1" i="1" dirty="0"/>
              <a:t>LA VOZ DE LA </a:t>
            </a:r>
            <a:r>
              <a:rPr lang="es-ES" b="1" i="1" dirty="0" smtClean="0"/>
              <a:t>PALABRA</a:t>
            </a:r>
          </a:p>
          <a:p>
            <a:pPr algn="ctr">
              <a:defRPr/>
            </a:pPr>
            <a:endParaRPr lang="es-ES" b="1" i="1" dirty="0"/>
          </a:p>
          <a:p>
            <a:pPr algn="ctr">
              <a:defRPr/>
            </a:pPr>
            <a:r>
              <a:rPr lang="es-ES" b="1" i="1" dirty="0" smtClean="0"/>
              <a:t> </a:t>
            </a:r>
            <a:r>
              <a:rPr lang="es-CO" sz="2800" b="1" dirty="0"/>
              <a:t>Lucas 5, 1- 23 11</a:t>
            </a:r>
            <a:endParaRPr lang="es-ES" sz="2800" b="1" dirty="0"/>
          </a:p>
        </p:txBody>
      </p:sp>
      <p:sp>
        <p:nvSpPr>
          <p:cNvPr id="6" name="5 CuadroTexto"/>
          <p:cNvSpPr txBox="1">
            <a:spLocks noChangeArrowheads="1"/>
          </p:cNvSpPr>
          <p:nvPr/>
        </p:nvSpPr>
        <p:spPr bwMode="auto">
          <a:xfrm>
            <a:off x="1919288" y="3141663"/>
            <a:ext cx="403225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2400" dirty="0">
                <a:latin typeface="Arial" panose="020B0604020202020204" pitchFamily="34" charset="0"/>
              </a:rPr>
              <a:t>Escucha de la Voz de la Palabra en el texto y en la realidad de nuestro tiempo, en “</a:t>
            </a:r>
            <a:r>
              <a:rPr lang="es-ES" altLang="es-CO" sz="2400" i="1" dirty="0">
                <a:latin typeface="Arial" panose="020B0604020202020204" pitchFamily="34" charset="0"/>
              </a:rPr>
              <a:t>la orilla del lago</a:t>
            </a:r>
            <a:r>
              <a:rPr lang="es-ES" altLang="es-CO" sz="2400" dirty="0">
                <a:latin typeface="Arial" panose="020B0604020202020204" pitchFamily="34" charset="0"/>
              </a:rPr>
              <a:t>”</a:t>
            </a:r>
          </a:p>
          <a:p>
            <a:pPr eaLnBrk="1" hangingPunct="1">
              <a:spcBef>
                <a:spcPct val="0"/>
              </a:spcBef>
              <a:buFontTx/>
              <a:buNone/>
            </a:pPr>
            <a:endParaRPr lang="es-ES" altLang="es-CO" sz="1800" dirty="0">
              <a:latin typeface="Arial" panose="020B0604020202020204" pitchFamily="34" charset="0"/>
            </a:endParaRPr>
          </a:p>
        </p:txBody>
      </p:sp>
    </p:spTree>
    <p:extLst>
      <p:ext uri="{BB962C8B-B14F-4D97-AF65-F5344CB8AC3E}">
        <p14:creationId xmlns:p14="http://schemas.microsoft.com/office/powerpoint/2010/main" val="5556869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noche-de-luna.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25003" y="0"/>
            <a:ext cx="8487178" cy="6858000"/>
          </a:xfrm>
          <a:prstGeom prst="rect">
            <a:avLst/>
          </a:prstGeom>
        </p:spPr>
      </p:pic>
      <p:pic>
        <p:nvPicPr>
          <p:cNvPr id="5" name="4 Imagen" descr="amanecer_en_guap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1238" y="0"/>
            <a:ext cx="61007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Marcador de contenido 2"/>
          <p:cNvSpPr>
            <a:spLocks noGrp="1"/>
          </p:cNvSpPr>
          <p:nvPr>
            <p:ph idx="1"/>
          </p:nvPr>
        </p:nvSpPr>
        <p:spPr>
          <a:xfrm>
            <a:off x="1141412" y="759854"/>
            <a:ext cx="9905999" cy="5031347"/>
          </a:xfrm>
        </p:spPr>
        <p:txBody>
          <a:bodyPr>
            <a:normAutofit lnSpcReduction="10000"/>
          </a:bodyPr>
          <a:lstStyle/>
          <a:p>
            <a:r>
              <a:rPr lang="es-CO" dirty="0"/>
              <a:t>El texto dice que “de repente se juntó un gentío para oír la Palabra de Dios”, dejando ver un movimiento concéntrico de cuatro momentos: </a:t>
            </a:r>
            <a:endParaRPr lang="es-CO" dirty="0" smtClean="0"/>
          </a:p>
          <a:p>
            <a:r>
              <a:rPr lang="es-CO" dirty="0" smtClean="0"/>
              <a:t>1º </a:t>
            </a:r>
            <a:r>
              <a:rPr lang="es-CO" dirty="0"/>
              <a:t>De la multitud típica de una plaza de mercado, de una terminal de transporte, hacia “el gentío que se junta para oír” al Maestro; </a:t>
            </a:r>
            <a:endParaRPr lang="es-CO" dirty="0" smtClean="0"/>
          </a:p>
          <a:p>
            <a:r>
              <a:rPr lang="es-CO" dirty="0" smtClean="0"/>
              <a:t>2º </a:t>
            </a:r>
            <a:r>
              <a:rPr lang="es-CO" dirty="0"/>
              <a:t>De este ambiente de escucha, “hacia los pescadores que habían desembarcado y estaban lavando las redes</a:t>
            </a:r>
            <a:r>
              <a:rPr lang="es-CO" dirty="0" smtClean="0"/>
              <a:t>”;</a:t>
            </a:r>
          </a:p>
          <a:p>
            <a:r>
              <a:rPr lang="es-CO" dirty="0" smtClean="0"/>
              <a:t> </a:t>
            </a:r>
            <a:r>
              <a:rPr lang="es-CO" dirty="0"/>
              <a:t>3º De esta situación frustrante por los pocos resultados del trabajo nocturno, hacia el diálogo entre el Maestro y Simón; </a:t>
            </a:r>
            <a:endParaRPr lang="es-CO" dirty="0" smtClean="0"/>
          </a:p>
          <a:p>
            <a:r>
              <a:rPr lang="es-CO" dirty="0" smtClean="0"/>
              <a:t>4º </a:t>
            </a:r>
            <a:r>
              <a:rPr lang="es-CO" dirty="0"/>
              <a:t>De este encuentro renovador, hacia el triple milagro de: la pesca abundante, la conversión de Pedro corroborada con el cambio de nombre, y el llamamiento de los primeros discípulos. </a:t>
            </a:r>
          </a:p>
        </p:txBody>
      </p:sp>
    </p:spTree>
    <p:extLst>
      <p:ext uri="{BB962C8B-B14F-4D97-AF65-F5344CB8AC3E}">
        <p14:creationId xmlns:p14="http://schemas.microsoft.com/office/powerpoint/2010/main" val="11726334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3 Marcador de contenido" descr="noche-de-luna.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25003" y="0"/>
            <a:ext cx="8487178" cy="6858000"/>
          </a:xfrm>
        </p:spPr>
      </p:pic>
      <p:pic>
        <p:nvPicPr>
          <p:cNvPr id="31747" name="4 Imagen" descr="amanecer_en_guap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1238" y="0"/>
            <a:ext cx="61007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5 CuadroTexto"/>
          <p:cNvSpPr txBox="1">
            <a:spLocks noChangeArrowheads="1"/>
          </p:cNvSpPr>
          <p:nvPr/>
        </p:nvSpPr>
        <p:spPr bwMode="auto">
          <a:xfrm>
            <a:off x="3143250" y="549275"/>
            <a:ext cx="5905500" cy="1568450"/>
          </a:xfrm>
          <a:prstGeom prst="rect">
            <a:avLst/>
          </a:prstGeom>
          <a:solidFill>
            <a:schemeClr val="bg1">
              <a:alpha val="8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dirty="0">
                <a:latin typeface="Arial" panose="020B0604020202020204" pitchFamily="34" charset="0"/>
              </a:rPr>
              <a:t>La metáfora de la </a:t>
            </a:r>
            <a:r>
              <a:rPr lang="es-ES" altLang="es-CO" sz="2400" b="1" dirty="0">
                <a:latin typeface="Arial" panose="020B0604020202020204" pitchFamily="34" charset="0"/>
              </a:rPr>
              <a:t>noche</a:t>
            </a:r>
            <a:r>
              <a:rPr lang="es-ES" altLang="es-CO" sz="2400" dirty="0">
                <a:latin typeface="Arial" panose="020B0604020202020204" pitchFamily="34" charset="0"/>
              </a:rPr>
              <a:t> que los discípulos pasaron </a:t>
            </a:r>
            <a:r>
              <a:rPr lang="es-ES" altLang="es-CO" sz="2400" i="1" dirty="0">
                <a:latin typeface="Arial" panose="020B0604020202020204" pitchFamily="34" charset="0"/>
              </a:rPr>
              <a:t>“intentando pescar sin conseguir nada”, </a:t>
            </a:r>
            <a:r>
              <a:rPr lang="es-ES" altLang="es-CO" sz="2400" dirty="0">
                <a:latin typeface="Arial" panose="020B0604020202020204" pitchFamily="34" charset="0"/>
              </a:rPr>
              <a:t>y del </a:t>
            </a:r>
            <a:r>
              <a:rPr lang="es-ES" altLang="es-CO" sz="2400" b="1" dirty="0">
                <a:latin typeface="Arial" panose="020B0604020202020204" pitchFamily="34" charset="0"/>
              </a:rPr>
              <a:t>amanecer c</a:t>
            </a:r>
            <a:r>
              <a:rPr lang="es-ES" altLang="es-CO" sz="2400" dirty="0">
                <a:latin typeface="Arial" panose="020B0604020202020204" pitchFamily="34" charset="0"/>
              </a:rPr>
              <a:t>uando sucede el </a:t>
            </a:r>
            <a:r>
              <a:rPr lang="es-ES" altLang="es-CO" sz="2400" i="1" dirty="0">
                <a:latin typeface="Arial" panose="020B0604020202020204" pitchFamily="34" charset="0"/>
              </a:rPr>
              <a:t>“milagro de la pesca”</a:t>
            </a:r>
            <a:endParaRPr lang="es-ES" altLang="es-CO" sz="2400" dirty="0">
              <a:latin typeface="Arial" panose="020B0604020202020204" pitchFamily="34" charset="0"/>
            </a:endParaRPr>
          </a:p>
        </p:txBody>
      </p:sp>
    </p:spTree>
    <p:extLst>
      <p:ext uri="{BB962C8B-B14F-4D97-AF65-F5344CB8AC3E}">
        <p14:creationId xmlns:p14="http://schemas.microsoft.com/office/powerpoint/2010/main" val="12287628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3 Marcador de contenido" descr="noche-de-luna.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25003" y="0"/>
            <a:ext cx="8487178" cy="6858000"/>
          </a:xfrm>
          <a:prstGeom prst="rect">
            <a:avLst/>
          </a:prstGeom>
        </p:spPr>
      </p:pic>
      <p:pic>
        <p:nvPicPr>
          <p:cNvPr id="9" name="4 Imagen" descr="amanecer_en_guap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1238" y="0"/>
            <a:ext cx="61007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5 CuadroTexto"/>
          <p:cNvSpPr txBox="1">
            <a:spLocks noChangeArrowheads="1"/>
          </p:cNvSpPr>
          <p:nvPr/>
        </p:nvSpPr>
        <p:spPr bwMode="auto">
          <a:xfrm>
            <a:off x="3143250" y="549276"/>
            <a:ext cx="5905500" cy="460375"/>
          </a:xfrm>
          <a:prstGeom prst="rect">
            <a:avLst/>
          </a:prstGeom>
          <a:solidFill>
            <a:schemeClr val="bg1">
              <a:alpha val="8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b="1" dirty="0">
                <a:solidFill>
                  <a:srgbClr val="0070C0"/>
                </a:solidFill>
                <a:latin typeface="Arial" panose="020B0604020202020204" pitchFamily="34" charset="0"/>
              </a:rPr>
              <a:t>1. Noche y Amanecer Socioeconómico: </a:t>
            </a:r>
          </a:p>
        </p:txBody>
      </p:sp>
      <p:sp>
        <p:nvSpPr>
          <p:cNvPr id="32773" name="6 CuadroTexto"/>
          <p:cNvSpPr txBox="1">
            <a:spLocks noChangeArrowheads="1"/>
          </p:cNvSpPr>
          <p:nvPr/>
        </p:nvSpPr>
        <p:spPr bwMode="auto">
          <a:xfrm>
            <a:off x="1703388" y="1817688"/>
            <a:ext cx="4176712"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dirty="0">
                <a:latin typeface="Arial" panose="020B0604020202020204" pitchFamily="34" charset="0"/>
              </a:rPr>
              <a:t>Pobreza, miseria, migraciones, narcotráfico, desintegración familiar,  violencia, soledad, pérdida de valores,   poder, riqueza, placer, vacío existencial en los jóvenes, desigual distribución del ingreso…</a:t>
            </a:r>
          </a:p>
        </p:txBody>
      </p:sp>
      <p:sp>
        <p:nvSpPr>
          <p:cNvPr id="32774" name="7 CuadroTexto"/>
          <p:cNvSpPr txBox="1">
            <a:spLocks noChangeArrowheads="1"/>
          </p:cNvSpPr>
          <p:nvPr/>
        </p:nvSpPr>
        <p:spPr bwMode="auto">
          <a:xfrm>
            <a:off x="6240463" y="1449388"/>
            <a:ext cx="4176712"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a:latin typeface="Arial" panose="020B0604020202020204" pitchFamily="34" charset="0"/>
              </a:rPr>
              <a:t>Nuevas formas de socialización, mayor libertad de elección, valoración de la alteridad, coherencia de vida, postura crítica, valoración de la vida y del sacrificio, economía alternativa al servicio de la vida, la familia y la educación, promoción de la comunión…</a:t>
            </a:r>
            <a:endParaRPr lang="es-ES" altLang="es-CO" sz="2400">
              <a:solidFill>
                <a:schemeClr val="bg1"/>
              </a:solidFill>
              <a:latin typeface="Arial" panose="020B0604020202020204" pitchFamily="34" charset="0"/>
            </a:endParaRPr>
          </a:p>
        </p:txBody>
      </p:sp>
    </p:spTree>
    <p:extLst>
      <p:ext uri="{BB962C8B-B14F-4D97-AF65-F5344CB8AC3E}">
        <p14:creationId xmlns:p14="http://schemas.microsoft.com/office/powerpoint/2010/main" val="19149610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3 Marcador de contenido" descr="noche-de-luna.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25003" y="0"/>
            <a:ext cx="8487178" cy="6858000"/>
          </a:xfrm>
        </p:spPr>
      </p:pic>
      <p:pic>
        <p:nvPicPr>
          <p:cNvPr id="9" name="4 Imagen" descr="amanecer_en_guap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1238" y="0"/>
            <a:ext cx="61007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5 CuadroTexto"/>
          <p:cNvSpPr txBox="1">
            <a:spLocks noChangeArrowheads="1"/>
          </p:cNvSpPr>
          <p:nvPr/>
        </p:nvSpPr>
        <p:spPr bwMode="auto">
          <a:xfrm>
            <a:off x="3143250" y="549276"/>
            <a:ext cx="5905500" cy="460375"/>
          </a:xfrm>
          <a:prstGeom prst="rect">
            <a:avLst/>
          </a:prstGeom>
          <a:solidFill>
            <a:schemeClr val="bg1">
              <a:alpha val="8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2400" b="1">
                <a:solidFill>
                  <a:srgbClr val="0070C0"/>
                </a:solidFill>
                <a:latin typeface="Arial" panose="020B0604020202020204" pitchFamily="34" charset="0"/>
              </a:rPr>
              <a:t>2. Noche y Amanecer Político-cultural:</a:t>
            </a:r>
            <a:endParaRPr lang="es-ES" altLang="es-CO" sz="2400">
              <a:solidFill>
                <a:srgbClr val="0070C0"/>
              </a:solidFill>
              <a:latin typeface="Arial" panose="020B0604020202020204" pitchFamily="34" charset="0"/>
            </a:endParaRPr>
          </a:p>
        </p:txBody>
      </p:sp>
      <p:sp>
        <p:nvSpPr>
          <p:cNvPr id="7" name="6 CuadroTexto"/>
          <p:cNvSpPr txBox="1"/>
          <p:nvPr/>
        </p:nvSpPr>
        <p:spPr>
          <a:xfrm>
            <a:off x="1703388" y="2003425"/>
            <a:ext cx="4176712" cy="3784600"/>
          </a:xfrm>
          <a:prstGeom prst="rect">
            <a:avLst/>
          </a:prstGeom>
          <a:noFill/>
        </p:spPr>
        <p:txBody>
          <a:bodyPr>
            <a:spAutoFit/>
          </a:bodyPr>
          <a:lstStyle/>
          <a:p>
            <a:pPr algn="ctr">
              <a:defRPr/>
            </a:pPr>
            <a:r>
              <a:rPr lang="es-ES" sz="2400" dirty="0">
                <a:latin typeface="Arial" charset="0"/>
              </a:rPr>
              <a:t>Represión autoritaria y regímenes neo-populista, corrupción del poder, cultura de la ilegalidad, </a:t>
            </a:r>
            <a:r>
              <a:rPr lang="es-ES" sz="2400" dirty="0">
                <a:effectLst>
                  <a:outerShdw blurRad="38100" dist="38100" dir="2700000" algn="tl">
                    <a:srgbClr val="000000">
                      <a:alpha val="43137"/>
                    </a:srgbClr>
                  </a:outerShdw>
                </a:effectLst>
                <a:latin typeface="Arial" charset="0"/>
              </a:rPr>
              <a:t>sobrevaloración</a:t>
            </a:r>
            <a:r>
              <a:rPr lang="es-ES" sz="2400" dirty="0">
                <a:latin typeface="Arial" charset="0"/>
              </a:rPr>
              <a:t> de la subjetividad individual, inconsistencia e inestabilidad, los MCS son una amenaza cuando solo informan…</a:t>
            </a:r>
          </a:p>
        </p:txBody>
      </p:sp>
      <p:sp>
        <p:nvSpPr>
          <p:cNvPr id="33798" name="7 CuadroTexto"/>
          <p:cNvSpPr txBox="1">
            <a:spLocks noChangeArrowheads="1"/>
          </p:cNvSpPr>
          <p:nvPr/>
        </p:nvSpPr>
        <p:spPr bwMode="auto">
          <a:xfrm>
            <a:off x="6240463" y="1449389"/>
            <a:ext cx="4176712"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a:latin typeface="Arial" panose="020B0604020202020204" pitchFamily="34" charset="0"/>
              </a:rPr>
              <a:t>Nueva sociedad civil con énfasis en la ciudadanía, ONGs, conciencia ecológica, cuidado de la creación, valoración de la capacidad de aprendizaje y de adaptación, dinámica de la movilidad, aumento de la sed de Dios, valor de la persona humana en cuanto su libertad, conciencia y autonomía, experiencia de gratuidad y de fiesta…</a:t>
            </a:r>
            <a:endParaRPr lang="es-ES" altLang="es-CO" sz="2400">
              <a:solidFill>
                <a:schemeClr val="bg1"/>
              </a:solidFill>
              <a:latin typeface="Arial" panose="020B0604020202020204" pitchFamily="34" charset="0"/>
            </a:endParaRPr>
          </a:p>
        </p:txBody>
      </p:sp>
    </p:spTree>
    <p:extLst>
      <p:ext uri="{BB962C8B-B14F-4D97-AF65-F5344CB8AC3E}">
        <p14:creationId xmlns:p14="http://schemas.microsoft.com/office/powerpoint/2010/main" val="41841767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331737" y="-616285"/>
            <a:ext cx="5747869" cy="2387600"/>
          </a:xfrm>
        </p:spPr>
        <p:txBody>
          <a:bodyPr>
            <a:normAutofit/>
          </a:bodyPr>
          <a:lstStyle/>
          <a:p>
            <a:r>
              <a:rPr lang="es-CO" sz="8000" dirty="0" smtClean="0"/>
              <a:t>vocación</a:t>
            </a:r>
            <a:endParaRPr lang="es-CO" sz="8000"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3425" y="1964498"/>
            <a:ext cx="6331624" cy="4433910"/>
          </a:xfrm>
          <a:prstGeom prst="rect">
            <a:avLst/>
          </a:prstGeom>
        </p:spPr>
      </p:pic>
    </p:spTree>
    <p:extLst>
      <p:ext uri="{BB962C8B-B14F-4D97-AF65-F5344CB8AC3E}">
        <p14:creationId xmlns:p14="http://schemas.microsoft.com/office/powerpoint/2010/main" val="228897294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3 Marcador de contenido" descr="noche-de-luna.jpg"/>
          <p:cNvPicPr>
            <a:picLocks noChangeAspect="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a:off x="-425003" y="0"/>
            <a:ext cx="8487178" cy="6858000"/>
          </a:xfrm>
          <a:prstGeom prst="rect">
            <a:avLst/>
          </a:prstGeom>
        </p:spPr>
      </p:pic>
      <p:pic>
        <p:nvPicPr>
          <p:cNvPr id="9" name="4 Imagen" descr="amanecer_en_guapi.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1238" y="0"/>
            <a:ext cx="61007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5 CuadroTexto"/>
          <p:cNvSpPr txBox="1">
            <a:spLocks noChangeArrowheads="1"/>
          </p:cNvSpPr>
          <p:nvPr/>
        </p:nvSpPr>
        <p:spPr bwMode="auto">
          <a:xfrm>
            <a:off x="2819400" y="549276"/>
            <a:ext cx="6553200" cy="460375"/>
          </a:xfrm>
          <a:prstGeom prst="rect">
            <a:avLst/>
          </a:prstGeom>
          <a:solidFill>
            <a:schemeClr val="bg1">
              <a:alpha val="8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b="1">
                <a:solidFill>
                  <a:srgbClr val="0070C0"/>
                </a:solidFill>
                <a:latin typeface="Arial" panose="020B0604020202020204" pitchFamily="34" charset="0"/>
              </a:rPr>
              <a:t>3. Noche y Amanecer Eclesial-vocacional</a:t>
            </a:r>
            <a:endParaRPr lang="es-ES" altLang="es-CO" sz="2400">
              <a:solidFill>
                <a:srgbClr val="0070C0"/>
              </a:solidFill>
              <a:latin typeface="Arial" panose="020B0604020202020204" pitchFamily="34" charset="0"/>
            </a:endParaRPr>
          </a:p>
        </p:txBody>
      </p:sp>
      <p:sp>
        <p:nvSpPr>
          <p:cNvPr id="34821" name="6 CuadroTexto"/>
          <p:cNvSpPr txBox="1">
            <a:spLocks noChangeArrowheads="1"/>
          </p:cNvSpPr>
          <p:nvPr/>
        </p:nvSpPr>
        <p:spPr bwMode="auto">
          <a:xfrm>
            <a:off x="1703388" y="1125538"/>
            <a:ext cx="4176712"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dirty="0">
                <a:latin typeface="Arial" panose="020B0604020202020204" pitchFamily="34" charset="0"/>
              </a:rPr>
              <a:t>Amenaza sobre la familia, desintegración y crisis de valores, confusión de roles, vacíos existenciales y ausencia del sentido de la vida, cultura posmoderna, hedonismo, individualismo inmadurez, falta de experiencia de Dios y de proyectos de vida, falta de conciencia de la condición vocacional del bautismo, escándalos y deserciones sacerdotales, falta de coherencia entre fe y vida…</a:t>
            </a:r>
          </a:p>
        </p:txBody>
      </p:sp>
      <p:sp>
        <p:nvSpPr>
          <p:cNvPr id="34822" name="7 CuadroTexto"/>
          <p:cNvSpPr txBox="1">
            <a:spLocks noChangeArrowheads="1"/>
          </p:cNvSpPr>
          <p:nvPr/>
        </p:nvSpPr>
        <p:spPr bwMode="auto">
          <a:xfrm>
            <a:off x="6240463" y="2232025"/>
            <a:ext cx="417671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400">
                <a:latin typeface="Arial" panose="020B0604020202020204" pitchFamily="34" charset="0"/>
              </a:rPr>
              <a:t>Testimonio de Cristo, anuncio del Evangelio y servicio de caridad a los más pobres, promoción humana educación, economía solidaria, trabajo, cultura, acceso a la tierra, vivienda  y asistencia, persecución y muerte… </a:t>
            </a:r>
            <a:endParaRPr lang="es-ES" altLang="es-CO" sz="2400">
              <a:solidFill>
                <a:schemeClr val="bg1"/>
              </a:solidFill>
              <a:latin typeface="Arial" panose="020B0604020202020204" pitchFamily="34" charset="0"/>
            </a:endParaRPr>
          </a:p>
        </p:txBody>
      </p:sp>
    </p:spTree>
    <p:extLst>
      <p:ext uri="{BB962C8B-B14F-4D97-AF65-F5344CB8AC3E}">
        <p14:creationId xmlns:p14="http://schemas.microsoft.com/office/powerpoint/2010/main" val="30757708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pPr marL="0" indent="0">
              <a:buNone/>
            </a:pPr>
            <a:r>
              <a:rPr lang="es-CO" sz="3200" dirty="0">
                <a:solidFill>
                  <a:schemeClr val="bg1"/>
                </a:solidFill>
              </a:rPr>
              <a:t>«Todo hombre resulta para sí mismo un problema no </a:t>
            </a:r>
            <a:r>
              <a:rPr lang="es-CO" sz="3200" dirty="0" smtClean="0">
                <a:solidFill>
                  <a:schemeClr val="bg1"/>
                </a:solidFill>
              </a:rPr>
              <a:t>resuelto, percibido </a:t>
            </a:r>
            <a:r>
              <a:rPr lang="es-CO" sz="3200" dirty="0">
                <a:solidFill>
                  <a:schemeClr val="bg1"/>
                </a:solidFill>
              </a:rPr>
              <a:t>con cierta oscuridad. Nadie, en ciertos </a:t>
            </a:r>
            <a:r>
              <a:rPr lang="es-CO" sz="3200" dirty="0" smtClean="0">
                <a:solidFill>
                  <a:schemeClr val="bg1"/>
                </a:solidFill>
              </a:rPr>
              <a:t>momentos, sobre </a:t>
            </a:r>
            <a:r>
              <a:rPr lang="es-CO" sz="3200" dirty="0">
                <a:solidFill>
                  <a:schemeClr val="bg1"/>
                </a:solidFill>
              </a:rPr>
              <a:t>todo en los acontecimientos más </a:t>
            </a:r>
            <a:r>
              <a:rPr lang="es-CO" sz="3200" dirty="0" smtClean="0">
                <a:solidFill>
                  <a:schemeClr val="bg1"/>
                </a:solidFill>
              </a:rPr>
              <a:t>importantes de </a:t>
            </a:r>
            <a:r>
              <a:rPr lang="es-CO" sz="3200" dirty="0">
                <a:solidFill>
                  <a:schemeClr val="bg1"/>
                </a:solidFill>
              </a:rPr>
              <a:t>la vida, puede evadir estos </a:t>
            </a:r>
            <a:r>
              <a:rPr lang="es-CO" sz="3200" dirty="0" smtClean="0">
                <a:solidFill>
                  <a:schemeClr val="bg1"/>
                </a:solidFill>
              </a:rPr>
              <a:t>interrogantes»</a:t>
            </a:r>
            <a:endParaRPr lang="es-CO" sz="3200" dirty="0">
              <a:solidFill>
                <a:schemeClr val="bg1"/>
              </a:solidFill>
            </a:endParaRPr>
          </a:p>
        </p:txBody>
      </p:sp>
    </p:spTree>
    <p:extLst>
      <p:ext uri="{BB962C8B-B14F-4D97-AF65-F5344CB8AC3E}">
        <p14:creationId xmlns:p14="http://schemas.microsoft.com/office/powerpoint/2010/main" val="29149063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20985" y="2228376"/>
            <a:ext cx="1923759" cy="1478570"/>
          </a:xfrm>
        </p:spPr>
        <p:txBody>
          <a:bodyPr>
            <a:normAutofit/>
          </a:bodyPr>
          <a:lstStyle/>
          <a:p>
            <a:pPr algn="ctr"/>
            <a:r>
              <a:rPr lang="es-CO" sz="4800" dirty="0" smtClean="0"/>
              <a:t>TALLER</a:t>
            </a:r>
            <a:endParaRPr lang="es-CO" sz="4800" dirty="0"/>
          </a:p>
        </p:txBody>
      </p:sp>
    </p:spTree>
    <p:extLst>
      <p:ext uri="{BB962C8B-B14F-4D97-AF65-F5344CB8AC3E}">
        <p14:creationId xmlns:p14="http://schemas.microsoft.com/office/powerpoint/2010/main" val="1419608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b="1" dirty="0">
                <a:solidFill>
                  <a:srgbClr val="FF0000"/>
                </a:solidFill>
              </a:rPr>
              <a:t>3. La llamada es un acto imperioso e irresistible, que sin embargo respeta la libertad</a:t>
            </a:r>
            <a:r>
              <a:rPr lang="es-CO" dirty="0"/>
              <a:t/>
            </a:r>
            <a:br>
              <a:rPr lang="es-CO" dirty="0"/>
            </a:br>
            <a:endParaRPr lang="es-CO" dirty="0"/>
          </a:p>
        </p:txBody>
      </p:sp>
      <p:sp>
        <p:nvSpPr>
          <p:cNvPr id="3" name="Marcador de contenido 2"/>
          <p:cNvSpPr>
            <a:spLocks noGrp="1"/>
          </p:cNvSpPr>
          <p:nvPr>
            <p:ph idx="1"/>
          </p:nvPr>
        </p:nvSpPr>
        <p:spPr/>
        <p:txBody>
          <a:bodyPr>
            <a:noAutofit/>
          </a:bodyPr>
          <a:lstStyle/>
          <a:p>
            <a:r>
              <a:rPr lang="es-ES" dirty="0">
                <a:solidFill>
                  <a:schemeClr val="bg1"/>
                </a:solidFill>
              </a:rPr>
              <a:t>como una </a:t>
            </a:r>
            <a:r>
              <a:rPr lang="es-ES" dirty="0" smtClean="0">
                <a:solidFill>
                  <a:schemeClr val="bg1"/>
                </a:solidFill>
              </a:rPr>
              <a:t>orden</a:t>
            </a:r>
          </a:p>
          <a:p>
            <a:endParaRPr lang="es-ES" dirty="0">
              <a:solidFill>
                <a:schemeClr val="bg1"/>
              </a:solidFill>
            </a:endParaRPr>
          </a:p>
          <a:p>
            <a:r>
              <a:rPr lang="es-ES" dirty="0">
                <a:solidFill>
                  <a:schemeClr val="bg1"/>
                </a:solidFill>
              </a:rPr>
              <a:t>V</a:t>
            </a:r>
            <a:r>
              <a:rPr lang="es-ES" dirty="0" smtClean="0">
                <a:solidFill>
                  <a:schemeClr val="bg1"/>
                </a:solidFill>
              </a:rPr>
              <a:t>enid </a:t>
            </a:r>
            <a:r>
              <a:rPr lang="es-ES" dirty="0">
                <a:solidFill>
                  <a:schemeClr val="bg1"/>
                </a:solidFill>
              </a:rPr>
              <a:t>y </a:t>
            </a:r>
            <a:r>
              <a:rPr lang="es-ES" dirty="0" smtClean="0">
                <a:solidFill>
                  <a:schemeClr val="bg1"/>
                </a:solidFill>
              </a:rPr>
              <a:t>ved </a:t>
            </a:r>
            <a:r>
              <a:rPr lang="es-ES" dirty="0">
                <a:solidFill>
                  <a:schemeClr val="bg1"/>
                </a:solidFill>
              </a:rPr>
              <a:t>Mc 1,17); </a:t>
            </a:r>
            <a:endParaRPr lang="es-ES" dirty="0" smtClean="0">
              <a:solidFill>
                <a:schemeClr val="bg1"/>
              </a:solidFill>
            </a:endParaRPr>
          </a:p>
          <a:p>
            <a:r>
              <a:rPr lang="es-ES" dirty="0">
                <a:solidFill>
                  <a:schemeClr val="bg1"/>
                </a:solidFill>
              </a:rPr>
              <a:t>A</a:t>
            </a:r>
            <a:r>
              <a:rPr lang="es-ES" dirty="0" smtClean="0">
                <a:solidFill>
                  <a:schemeClr val="bg1"/>
                </a:solidFill>
              </a:rPr>
              <a:t> </a:t>
            </a:r>
            <a:r>
              <a:rPr lang="es-ES" dirty="0">
                <a:solidFill>
                  <a:schemeClr val="bg1"/>
                </a:solidFill>
              </a:rPr>
              <a:t>los discípulos de Juan </a:t>
            </a:r>
            <a:r>
              <a:rPr lang="es-ES" dirty="0" smtClean="0">
                <a:solidFill>
                  <a:schemeClr val="bg1"/>
                </a:solidFill>
              </a:rPr>
              <a:t> </a:t>
            </a:r>
            <a:r>
              <a:rPr lang="es-ES" dirty="0" err="1">
                <a:solidFill>
                  <a:schemeClr val="bg1"/>
                </a:solidFill>
              </a:rPr>
              <a:t>Jn</a:t>
            </a:r>
            <a:r>
              <a:rPr lang="es-ES" dirty="0">
                <a:solidFill>
                  <a:schemeClr val="bg1"/>
                </a:solidFill>
              </a:rPr>
              <a:t> </a:t>
            </a:r>
            <a:r>
              <a:rPr lang="es-ES" dirty="0" smtClean="0">
                <a:solidFill>
                  <a:schemeClr val="bg1"/>
                </a:solidFill>
              </a:rPr>
              <a:t>1,39</a:t>
            </a:r>
          </a:p>
          <a:p>
            <a:r>
              <a:rPr lang="es-ES" dirty="0" smtClean="0">
                <a:solidFill>
                  <a:schemeClr val="bg1"/>
                </a:solidFill>
              </a:rPr>
              <a:t>«</a:t>
            </a:r>
            <a:r>
              <a:rPr lang="es-ES" dirty="0">
                <a:solidFill>
                  <a:schemeClr val="bg1"/>
                </a:solidFill>
              </a:rPr>
              <a:t>sígueme», dirá a Mateo </a:t>
            </a:r>
            <a:r>
              <a:rPr lang="es-ES" dirty="0" smtClean="0">
                <a:solidFill>
                  <a:schemeClr val="bg1"/>
                </a:solidFill>
              </a:rPr>
              <a:t>Mt 9,9</a:t>
            </a:r>
          </a:p>
          <a:p>
            <a:r>
              <a:rPr lang="es-ES" dirty="0" smtClean="0">
                <a:solidFill>
                  <a:schemeClr val="bg1"/>
                </a:solidFill>
              </a:rPr>
              <a:t>Libertad y </a:t>
            </a:r>
            <a:r>
              <a:rPr lang="es-ES" dirty="0" smtClean="0">
                <a:solidFill>
                  <a:schemeClr val="bg1"/>
                </a:solidFill>
              </a:rPr>
              <a:t>responsabilidad</a:t>
            </a:r>
          </a:p>
          <a:p>
            <a:endParaRPr lang="es-ES" dirty="0" smtClean="0"/>
          </a:p>
          <a:p>
            <a:r>
              <a:rPr lang="es-ES" dirty="0" smtClean="0"/>
              <a:t>CANTO ME HAS SEDUCIDO</a:t>
            </a:r>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7694" y="2194560"/>
            <a:ext cx="4800743" cy="4302634"/>
          </a:xfrm>
          <a:prstGeom prst="rect">
            <a:avLst/>
          </a:prstGeom>
        </p:spPr>
      </p:pic>
    </p:spTree>
    <p:extLst>
      <p:ext uri="{BB962C8B-B14F-4D97-AF65-F5344CB8AC3E}">
        <p14:creationId xmlns:p14="http://schemas.microsoft.com/office/powerpoint/2010/main" val="243232400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76659" y="849754"/>
            <a:ext cx="8610600" cy="1293028"/>
          </a:xfrm>
        </p:spPr>
        <p:txBody>
          <a:bodyPr>
            <a:normAutofit fontScale="90000"/>
          </a:bodyPr>
          <a:lstStyle/>
          <a:p>
            <a:r>
              <a:rPr lang="es-ES" b="1" dirty="0">
                <a:solidFill>
                  <a:srgbClr val="FF0000"/>
                </a:solidFill>
              </a:rPr>
              <a:t>4. La llamada está siempre en función de una misión determinada</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437881" y="2194558"/>
            <a:ext cx="5782615" cy="4024125"/>
          </a:xfrm>
        </p:spPr>
        <p:txBody>
          <a:bodyPr>
            <a:noAutofit/>
          </a:bodyPr>
          <a:lstStyle/>
          <a:p>
            <a:r>
              <a:rPr lang="es-ES" sz="2000" dirty="0">
                <a:solidFill>
                  <a:schemeClr val="bg1"/>
                </a:solidFill>
              </a:rPr>
              <a:t>Toda «llamada» es llamada al servicio y a la misión (cf. </a:t>
            </a:r>
            <a:r>
              <a:rPr lang="es-ES" sz="2000" dirty="0" err="1">
                <a:solidFill>
                  <a:schemeClr val="bg1"/>
                </a:solidFill>
              </a:rPr>
              <a:t>Rm</a:t>
            </a:r>
            <a:r>
              <a:rPr lang="es-ES" sz="2000" dirty="0">
                <a:solidFill>
                  <a:schemeClr val="bg1"/>
                </a:solidFill>
              </a:rPr>
              <a:t> 11,13; 12,17; 1 </a:t>
            </a:r>
            <a:r>
              <a:rPr lang="es-ES" sz="2000" dirty="0" err="1">
                <a:solidFill>
                  <a:schemeClr val="bg1"/>
                </a:solidFill>
              </a:rPr>
              <a:t>Cor</a:t>
            </a:r>
            <a:r>
              <a:rPr lang="es-ES" sz="2000" dirty="0">
                <a:solidFill>
                  <a:schemeClr val="bg1"/>
                </a:solidFill>
              </a:rPr>
              <a:t> 3,5). La vocación es, por su misma naturaleza, vocación a la misión: «Ve –dirá Yahvé a Moisés–, pues, yo te envío a Faraón para que saques a mi pueblo, a los hijos de Israel, de Egipto» (Ex 3,10); «Os haré pescadores de hombres» (Mc 1,17</a:t>
            </a:r>
            <a:r>
              <a:rPr lang="es-ES" sz="2000" dirty="0" smtClean="0">
                <a:solidFill>
                  <a:schemeClr val="bg1"/>
                </a:solidFill>
              </a:rPr>
              <a:t>)</a:t>
            </a:r>
          </a:p>
          <a:p>
            <a:endParaRPr lang="es-ES" sz="2000" dirty="0" smtClean="0">
              <a:solidFill>
                <a:schemeClr val="bg1"/>
              </a:solidFill>
            </a:endParaRPr>
          </a:p>
          <a:p>
            <a:r>
              <a:rPr lang="es-ES" sz="2000" dirty="0" smtClean="0">
                <a:solidFill>
                  <a:schemeClr val="bg1"/>
                </a:solidFill>
              </a:rPr>
              <a:t>llamada </a:t>
            </a:r>
            <a:r>
              <a:rPr lang="es-ES" sz="2000" dirty="0">
                <a:solidFill>
                  <a:schemeClr val="bg1"/>
                </a:solidFill>
              </a:rPr>
              <a:t>a dejarse implicar en el proceso de </a:t>
            </a:r>
            <a:r>
              <a:rPr lang="es-ES" sz="2000" dirty="0" smtClean="0">
                <a:solidFill>
                  <a:schemeClr val="bg1"/>
                </a:solidFill>
              </a:rPr>
              <a:t>misión 	</a:t>
            </a:r>
            <a:endParaRPr lang="es-CO" sz="2000" dirty="0">
              <a:solidFill>
                <a:schemeClr val="bg1"/>
              </a:solidFill>
            </a:endParaRPr>
          </a:p>
        </p:txBody>
      </p:sp>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t="13298" b="15563"/>
          <a:stretch/>
        </p:blipFill>
        <p:spPr>
          <a:xfrm>
            <a:off x="6220496" y="2691685"/>
            <a:ext cx="5503572" cy="2936383"/>
          </a:xfrm>
          <a:prstGeom prst="rect">
            <a:avLst/>
          </a:prstGeom>
        </p:spPr>
      </p:pic>
    </p:spTree>
    <p:extLst>
      <p:ext uri="{BB962C8B-B14F-4D97-AF65-F5344CB8AC3E}">
        <p14:creationId xmlns:p14="http://schemas.microsoft.com/office/powerpoint/2010/main" val="2090620485"/>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982013" y="1520354"/>
            <a:ext cx="5921062" cy="4024125"/>
          </a:xfrm>
        </p:spPr>
        <p:txBody>
          <a:bodyPr>
            <a:normAutofit/>
          </a:bodyPr>
          <a:lstStyle/>
          <a:p>
            <a:r>
              <a:rPr lang="es-ES" sz="3200" dirty="0"/>
              <a:t>a</a:t>
            </a:r>
            <a:r>
              <a:rPr lang="es-ES" sz="3200" dirty="0" smtClean="0"/>
              <a:t>) </a:t>
            </a:r>
            <a:r>
              <a:rPr lang="es-ES" sz="3200" b="1" dirty="0"/>
              <a:t>La misión está en función de los </a:t>
            </a:r>
            <a:r>
              <a:rPr lang="es-ES" sz="3200" b="1" dirty="0" smtClean="0"/>
              <a:t>demás: </a:t>
            </a:r>
            <a:r>
              <a:rPr lang="es-ES" sz="3200" dirty="0"/>
              <a:t>Mt </a:t>
            </a:r>
            <a:r>
              <a:rPr lang="es-ES" sz="3200" dirty="0" smtClean="0"/>
              <a:t>10,8 - </a:t>
            </a:r>
            <a:r>
              <a:rPr lang="es-ES" sz="3200" dirty="0"/>
              <a:t>Mt </a:t>
            </a:r>
            <a:r>
              <a:rPr lang="es-ES" sz="3200" dirty="0" smtClean="0"/>
              <a:t>5,15 - </a:t>
            </a:r>
            <a:r>
              <a:rPr lang="es-ES" sz="3200" dirty="0" err="1"/>
              <a:t>Jn</a:t>
            </a:r>
            <a:r>
              <a:rPr lang="es-ES" sz="3200" dirty="0"/>
              <a:t> </a:t>
            </a:r>
            <a:r>
              <a:rPr lang="es-ES" sz="3200" dirty="0" smtClean="0"/>
              <a:t>15,16</a:t>
            </a:r>
          </a:p>
          <a:p>
            <a:r>
              <a:rPr lang="es-ES" sz="3200" dirty="0" smtClean="0"/>
              <a:t>b) </a:t>
            </a:r>
            <a:r>
              <a:rPr lang="es-ES" sz="3200" b="1" dirty="0"/>
              <a:t>La misión es </a:t>
            </a:r>
            <a:r>
              <a:rPr lang="es-ES" sz="3200" b="1" dirty="0" smtClean="0"/>
              <a:t>urgente: </a:t>
            </a:r>
            <a:r>
              <a:rPr lang="es-ES" sz="3200" dirty="0" err="1"/>
              <a:t>Gén</a:t>
            </a:r>
            <a:r>
              <a:rPr lang="es-ES" sz="3200" dirty="0"/>
              <a:t> </a:t>
            </a:r>
            <a:r>
              <a:rPr lang="es-ES" sz="3200" dirty="0" smtClean="0"/>
              <a:t>22,11 - </a:t>
            </a:r>
            <a:r>
              <a:rPr lang="es-ES" sz="3200" dirty="0"/>
              <a:t>Ex </a:t>
            </a:r>
            <a:r>
              <a:rPr lang="es-ES" sz="3200" dirty="0" smtClean="0"/>
              <a:t>3,4 - </a:t>
            </a:r>
            <a:r>
              <a:rPr lang="es-ES" sz="3200" dirty="0"/>
              <a:t>1 Sam </a:t>
            </a:r>
            <a:r>
              <a:rPr lang="es-ES" sz="3200" dirty="0" smtClean="0"/>
              <a:t>3,10</a:t>
            </a:r>
          </a:p>
          <a:p>
            <a:r>
              <a:rPr lang="es-ES" sz="3200" dirty="0"/>
              <a:t>c</a:t>
            </a:r>
            <a:r>
              <a:rPr lang="es-ES" sz="3200" dirty="0" smtClean="0"/>
              <a:t>) </a:t>
            </a:r>
            <a:r>
              <a:rPr lang="es-ES" sz="3200" b="1" dirty="0"/>
              <a:t>La misión es </a:t>
            </a:r>
            <a:r>
              <a:rPr lang="es-ES" sz="3200" b="1" dirty="0" smtClean="0"/>
              <a:t>ardua: </a:t>
            </a:r>
            <a:r>
              <a:rPr lang="es-ES" sz="3200" dirty="0"/>
              <a:t>Mt 10,16</a:t>
            </a:r>
            <a:endParaRPr lang="es-ES" sz="3200" b="1" dirty="0" smtClean="0"/>
          </a:p>
          <a:p>
            <a:endParaRPr lang="es-CO" sz="3200"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0628" y="1520354"/>
            <a:ext cx="4095571" cy="5051806"/>
          </a:xfrm>
          <a:prstGeom prst="rect">
            <a:avLst/>
          </a:prstGeom>
        </p:spPr>
      </p:pic>
    </p:spTree>
    <p:extLst>
      <p:ext uri="{BB962C8B-B14F-4D97-AF65-F5344CB8AC3E}">
        <p14:creationId xmlns:p14="http://schemas.microsoft.com/office/powerpoint/2010/main" val="1351595348"/>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es-CO" dirty="0" smtClean="0"/>
              <a:t>ii. EXIGENCIAS </a:t>
            </a:r>
            <a:br>
              <a:rPr lang="es-CO" dirty="0" smtClean="0"/>
            </a:br>
            <a:r>
              <a:rPr lang="es-CO" dirty="0" smtClean="0"/>
              <a:t>DE LA LLAMADA</a:t>
            </a:r>
            <a:endParaRPr lang="es-CO" dirty="0"/>
          </a:p>
        </p:txBody>
      </p:sp>
      <p:sp>
        <p:nvSpPr>
          <p:cNvPr id="5" name="Subtítulo 4"/>
          <p:cNvSpPr>
            <a:spLocks noGrp="1"/>
          </p:cNvSpPr>
          <p:nvPr>
            <p:ph type="subTitle" idx="1"/>
          </p:nvPr>
        </p:nvSpPr>
        <p:spPr/>
        <p:txBody>
          <a:bodyPr/>
          <a:lstStyle/>
          <a:p>
            <a:endParaRPr lang="es-CO"/>
          </a:p>
        </p:txBody>
      </p:sp>
      <p:pic>
        <p:nvPicPr>
          <p:cNvPr id="2050" name="Picture 2" descr="http://www.alientodiario.com/wp-content/uploads/2009/06/mujerbell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2431" y="3975101"/>
            <a:ext cx="428625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755985"/>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solidFill>
                  <a:srgbClr val="FF0000"/>
                </a:solidFill>
              </a:rPr>
              <a:t>1. Jesús exige exclusividad</a:t>
            </a:r>
            <a:r>
              <a:rPr lang="es-ES" dirty="0">
                <a:solidFill>
                  <a:srgbClr val="FF0000"/>
                </a:solidFill>
              </a:rPr>
              <a:t> </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685800" y="2194560"/>
            <a:ext cx="4929389" cy="4024125"/>
          </a:xfrm>
        </p:spPr>
        <p:txBody>
          <a:bodyPr>
            <a:normAutofit fontScale="92500" lnSpcReduction="20000"/>
          </a:bodyPr>
          <a:lstStyle/>
          <a:p>
            <a:r>
              <a:rPr lang="es-ES" dirty="0"/>
              <a:t>E</a:t>
            </a:r>
            <a:r>
              <a:rPr lang="es-ES" dirty="0" smtClean="0"/>
              <a:t>n </a:t>
            </a:r>
            <a:r>
              <a:rPr lang="es-ES" dirty="0"/>
              <a:t>el Antiguo Testamento. Porque Israel ha sido elegido como pueblo de Dios, no puede tener otros dioses (cf. </a:t>
            </a:r>
            <a:r>
              <a:rPr lang="es-ES" dirty="0" err="1"/>
              <a:t>Dt</a:t>
            </a:r>
            <a:r>
              <a:rPr lang="es-ES" dirty="0"/>
              <a:t> 5,7; 6,4-5</a:t>
            </a:r>
            <a:r>
              <a:rPr lang="es-ES" dirty="0" smtClean="0"/>
              <a:t>).</a:t>
            </a:r>
            <a:endParaRPr lang="es-CO" dirty="0"/>
          </a:p>
          <a:p>
            <a:endParaRPr lang="es-CO" dirty="0" smtClean="0"/>
          </a:p>
          <a:p>
            <a:r>
              <a:rPr lang="es-ES" dirty="0"/>
              <a:t>En el Nuevo Testamento Jesús está exigiendo de sus discípulos la misma exclusividad hacia su persona que la exigida por Yahvé al pueblo de </a:t>
            </a:r>
            <a:r>
              <a:rPr lang="es-ES" dirty="0" smtClean="0"/>
              <a:t>Israel</a:t>
            </a:r>
          </a:p>
          <a:p>
            <a:r>
              <a:rPr lang="es-ES" dirty="0"/>
              <a:t>Mc </a:t>
            </a:r>
            <a:r>
              <a:rPr lang="es-ES" dirty="0" smtClean="0"/>
              <a:t>4,34 - </a:t>
            </a:r>
            <a:r>
              <a:rPr lang="es-ES" dirty="0" err="1"/>
              <a:t>Lc</a:t>
            </a:r>
            <a:r>
              <a:rPr lang="es-ES" dirty="0"/>
              <a:t> 9,59-62</a:t>
            </a:r>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1703" y="1584102"/>
            <a:ext cx="3539566" cy="4854262"/>
          </a:xfrm>
          <a:prstGeom prst="rect">
            <a:avLst/>
          </a:prstGeom>
        </p:spPr>
      </p:pic>
    </p:spTree>
    <p:extLst>
      <p:ext uri="{BB962C8B-B14F-4D97-AF65-F5344CB8AC3E}">
        <p14:creationId xmlns:p14="http://schemas.microsoft.com/office/powerpoint/2010/main" val="3452831793"/>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765183" y="618518"/>
            <a:ext cx="6282228" cy="1478570"/>
          </a:xfrm>
        </p:spPr>
        <p:txBody>
          <a:bodyPr/>
          <a:lstStyle/>
          <a:p>
            <a:r>
              <a:rPr lang="es-ES" b="1" dirty="0">
                <a:solidFill>
                  <a:srgbClr val="FF0000"/>
                </a:solidFill>
              </a:rPr>
              <a:t>2. Jesús exige prontitud</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4159876" y="2194560"/>
            <a:ext cx="7346324" cy="4024125"/>
          </a:xfrm>
        </p:spPr>
        <p:txBody>
          <a:bodyPr/>
          <a:lstStyle/>
          <a:p>
            <a:r>
              <a:rPr lang="es-ES" dirty="0"/>
              <a:t>A la indicación de Jesús, «inmediatamente» </a:t>
            </a:r>
            <a:r>
              <a:rPr lang="es-ES" i="1" dirty="0"/>
              <a:t>(</a:t>
            </a:r>
            <a:r>
              <a:rPr lang="es-ES" i="1" dirty="0" err="1"/>
              <a:t>euthus</a:t>
            </a:r>
            <a:r>
              <a:rPr lang="es-ES" i="1" dirty="0"/>
              <a:t>),</a:t>
            </a:r>
            <a:r>
              <a:rPr lang="es-ES" dirty="0"/>
              <a:t> los pescadores dejan las redes </a:t>
            </a:r>
            <a:r>
              <a:rPr lang="es-ES" dirty="0" smtClean="0"/>
              <a:t> Mc 1,18</a:t>
            </a:r>
          </a:p>
          <a:p>
            <a:r>
              <a:rPr lang="es-ES" dirty="0"/>
              <a:t>Mc </a:t>
            </a:r>
            <a:r>
              <a:rPr lang="es-ES" dirty="0" smtClean="0"/>
              <a:t>1,20</a:t>
            </a:r>
          </a:p>
          <a:p>
            <a:r>
              <a:rPr lang="es-ES" dirty="0" err="1"/>
              <a:t>Lc</a:t>
            </a:r>
            <a:r>
              <a:rPr lang="es-ES" dirty="0"/>
              <a:t> </a:t>
            </a:r>
            <a:r>
              <a:rPr lang="es-ES" dirty="0" smtClean="0"/>
              <a:t>5,11.28</a:t>
            </a:r>
          </a:p>
          <a:p>
            <a:r>
              <a:rPr lang="es-ES" dirty="0" err="1"/>
              <a:t>Lc</a:t>
            </a:r>
            <a:r>
              <a:rPr lang="es-ES" dirty="0"/>
              <a:t> 9,59-62</a:t>
            </a:r>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516" y="1263538"/>
            <a:ext cx="3716360" cy="4955147"/>
          </a:xfrm>
          <a:prstGeom prst="rect">
            <a:avLst/>
          </a:prstGeom>
        </p:spPr>
      </p:pic>
    </p:spTree>
    <p:extLst>
      <p:ext uri="{BB962C8B-B14F-4D97-AF65-F5344CB8AC3E}">
        <p14:creationId xmlns:p14="http://schemas.microsoft.com/office/powerpoint/2010/main" val="1017062753"/>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048517" y="618518"/>
            <a:ext cx="5998893" cy="1478570"/>
          </a:xfrm>
        </p:spPr>
        <p:txBody>
          <a:bodyPr>
            <a:normAutofit fontScale="90000"/>
          </a:bodyPr>
          <a:lstStyle/>
          <a:p>
            <a:r>
              <a:rPr lang="es-ES" b="1" dirty="0">
                <a:solidFill>
                  <a:srgbClr val="FF0000"/>
                </a:solidFill>
              </a:rPr>
              <a:t>3. Jesús exige una opción definitiva</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5309315" y="2833875"/>
            <a:ext cx="4182414" cy="4024125"/>
          </a:xfrm>
        </p:spPr>
        <p:txBody>
          <a:bodyPr/>
          <a:lstStyle/>
          <a:p>
            <a:r>
              <a:rPr lang="es-ES" dirty="0"/>
              <a:t>El discípulo no puede tener nada a sus </a:t>
            </a:r>
            <a:r>
              <a:rPr lang="es-ES" dirty="0" smtClean="0"/>
              <a:t>espaldas </a:t>
            </a:r>
            <a:r>
              <a:rPr lang="es-ES" dirty="0" err="1" smtClean="0"/>
              <a:t>Lc</a:t>
            </a:r>
            <a:r>
              <a:rPr lang="es-ES" dirty="0" smtClean="0"/>
              <a:t>. 9,62</a:t>
            </a:r>
          </a:p>
          <a:p>
            <a:endParaRPr lang="es-ES" dirty="0"/>
          </a:p>
          <a:p>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790" y="541008"/>
            <a:ext cx="3432434" cy="6009573"/>
          </a:xfrm>
          <a:prstGeom prst="rect">
            <a:avLst/>
          </a:prstGeom>
        </p:spPr>
      </p:pic>
    </p:spTree>
    <p:extLst>
      <p:ext uri="{BB962C8B-B14F-4D97-AF65-F5344CB8AC3E}">
        <p14:creationId xmlns:p14="http://schemas.microsoft.com/office/powerpoint/2010/main" val="2144997970"/>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759598" y="2249487"/>
            <a:ext cx="9905999" cy="3541714"/>
          </a:xfrm>
        </p:spPr>
        <p:txBody>
          <a:bodyPr>
            <a:normAutofit/>
          </a:bodyPr>
          <a:lstStyle/>
          <a:p>
            <a:r>
              <a:rPr lang="es-CO" sz="4400" dirty="0" smtClean="0"/>
              <a:t>QUÉ ES LA VOCACIÓN?...</a:t>
            </a:r>
          </a:p>
          <a:p>
            <a:endParaRPr lang="es-CO" sz="4400" dirty="0"/>
          </a:p>
          <a:p>
            <a:r>
              <a:rPr lang="es-CO" sz="4400" dirty="0"/>
              <a:t>¿Qué estatuto </a:t>
            </a:r>
            <a:r>
              <a:rPr lang="es-CO" sz="4400" dirty="0" smtClean="0"/>
              <a:t>ontológico tiene</a:t>
            </a:r>
            <a:r>
              <a:rPr lang="es-CO" sz="4400" dirty="0"/>
              <a:t>?</a:t>
            </a:r>
            <a:endParaRPr lang="es-CO" sz="4400" dirty="0"/>
          </a:p>
        </p:txBody>
      </p:sp>
    </p:spTree>
    <p:extLst>
      <p:ext uri="{BB962C8B-B14F-4D97-AF65-F5344CB8AC3E}">
        <p14:creationId xmlns:p14="http://schemas.microsoft.com/office/powerpoint/2010/main" val="7403162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888336" y="3100897"/>
            <a:ext cx="6677696" cy="1825096"/>
          </a:xfrm>
        </p:spPr>
        <p:txBody>
          <a:bodyPr>
            <a:normAutofit fontScale="90000"/>
          </a:bodyPr>
          <a:lstStyle/>
          <a:p>
            <a:r>
              <a:rPr lang="es-CO" dirty="0" smtClean="0"/>
              <a:t>III. LAS </a:t>
            </a:r>
            <a:r>
              <a:rPr lang="es-CO" dirty="0"/>
              <a:t>CONDICIONES-MANIFESTACIONES DE LA RESPUESTA</a:t>
            </a:r>
          </a:p>
        </p:txBody>
      </p:sp>
      <p:pic>
        <p:nvPicPr>
          <p:cNvPr id="3074" name="Picture 2" descr="http://cristoensangre.com/wp-content/uploads/2013/05/chica-cristian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4588" y="2072293"/>
            <a:ext cx="4523928" cy="3015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259741"/>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solidFill>
                  <a:srgbClr val="FF0000"/>
                </a:solidFill>
              </a:rPr>
              <a:t>1. La fe </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7101626" y="2057401"/>
            <a:ext cx="4404574" cy="4024125"/>
          </a:xfrm>
        </p:spPr>
        <p:txBody>
          <a:bodyPr>
            <a:normAutofit fontScale="85000" lnSpcReduction="20000"/>
          </a:bodyPr>
          <a:lstStyle/>
          <a:p>
            <a:r>
              <a:rPr lang="es-ES" dirty="0"/>
              <a:t>El discípulo, como ya hemos indicado, se caracteriza por la fe. Ésta, a su vez, se expresa en la confianza absoluta y en el abandono incondicional (cf. </a:t>
            </a:r>
            <a:r>
              <a:rPr lang="es-ES" dirty="0" err="1"/>
              <a:t>Lc</a:t>
            </a:r>
            <a:r>
              <a:rPr lang="es-ES" dirty="0"/>
              <a:t> 1,38) en la persona de Jesús. «Yahvé dijo a Abraham: Sal de tu tierra y de tu patria y de la casa de tu padre hacia la tierra que yo te mostraré» (</a:t>
            </a:r>
            <a:r>
              <a:rPr lang="es-ES" dirty="0" err="1"/>
              <a:t>Gén</a:t>
            </a:r>
            <a:r>
              <a:rPr lang="es-ES" dirty="0"/>
              <a:t> 12,1). «Maestro –le preguntan a Jesús–, ¿dónde vives?» Y Jesús responde: «Venid y veréis» (</a:t>
            </a:r>
            <a:r>
              <a:rPr lang="es-ES" dirty="0" err="1"/>
              <a:t>Jn</a:t>
            </a:r>
            <a:r>
              <a:rPr lang="es-ES" dirty="0"/>
              <a:t> 1,38-39).</a:t>
            </a:r>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96" y="1760828"/>
            <a:ext cx="6331624" cy="4433910"/>
          </a:xfrm>
          <a:prstGeom prst="rect">
            <a:avLst/>
          </a:prstGeom>
        </p:spPr>
      </p:pic>
    </p:spTree>
    <p:extLst>
      <p:ext uri="{BB962C8B-B14F-4D97-AF65-F5344CB8AC3E}">
        <p14:creationId xmlns:p14="http://schemas.microsoft.com/office/powerpoint/2010/main" val="344648214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solidFill>
                  <a:srgbClr val="FF0000"/>
                </a:solidFill>
              </a:rPr>
              <a:t>2. El desprendimiento </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685800" y="2194560"/>
            <a:ext cx="7363496" cy="4024125"/>
          </a:xfrm>
        </p:spPr>
        <p:txBody>
          <a:bodyPr/>
          <a:lstStyle/>
          <a:p>
            <a:r>
              <a:rPr lang="es-ES" dirty="0"/>
              <a:t>Al «inmediatamente» de la llamada corresponde «al instante» de la respuesta. Y la decisión se expresa a través del desprendimiento o de la renuncia. Este desprendimiento-renuncia tiene tres aspectos estrechamente relacionados entre sí: </a:t>
            </a:r>
            <a:endParaRPr lang="es-ES" dirty="0" smtClean="0"/>
          </a:p>
          <a:p>
            <a:pPr marL="457200" indent="-457200">
              <a:buAutoNum type="alphaLcPeriod"/>
            </a:pPr>
            <a:r>
              <a:rPr lang="es-ES" dirty="0" smtClean="0"/>
              <a:t>en </a:t>
            </a:r>
            <a:r>
              <a:rPr lang="es-ES" dirty="0"/>
              <a:t>relación con uno mismo, </a:t>
            </a:r>
            <a:endParaRPr lang="es-ES" dirty="0" smtClean="0"/>
          </a:p>
          <a:p>
            <a:pPr marL="457200" indent="-457200">
              <a:buAutoNum type="alphaLcPeriod"/>
            </a:pPr>
            <a:r>
              <a:rPr lang="es-ES" dirty="0" smtClean="0"/>
              <a:t>en </a:t>
            </a:r>
            <a:r>
              <a:rPr lang="es-ES" dirty="0"/>
              <a:t>relación con los demás </a:t>
            </a:r>
            <a:endParaRPr lang="es-ES" dirty="0" smtClean="0"/>
          </a:p>
          <a:p>
            <a:pPr marL="457200" indent="-457200">
              <a:buAutoNum type="alphaLcPeriod"/>
            </a:pPr>
            <a:r>
              <a:rPr lang="es-ES" dirty="0" smtClean="0"/>
              <a:t>en </a:t>
            </a:r>
            <a:r>
              <a:rPr lang="es-ES" dirty="0"/>
              <a:t>relación con los bienes materiales.</a:t>
            </a:r>
            <a:endParaRPr lang="es-CO" dirty="0"/>
          </a:p>
          <a:p>
            <a:endParaRPr lang="es-CO" dirty="0" smtClean="0"/>
          </a:p>
          <a:p>
            <a:endParaRPr lang="es-CO"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9296" y="1819564"/>
            <a:ext cx="3513221" cy="4584032"/>
          </a:xfrm>
          <a:prstGeom prst="rect">
            <a:avLst/>
          </a:prstGeom>
        </p:spPr>
      </p:pic>
    </p:spTree>
    <p:extLst>
      <p:ext uri="{BB962C8B-B14F-4D97-AF65-F5344CB8AC3E}">
        <p14:creationId xmlns:p14="http://schemas.microsoft.com/office/powerpoint/2010/main" val="3338215230"/>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solidFill>
                  <a:srgbClr val="FF0000"/>
                </a:solidFill>
              </a:rPr>
              <a:t>3. El seguimiento </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685800" y="2194560"/>
            <a:ext cx="6912735" cy="4024125"/>
          </a:xfrm>
        </p:spPr>
        <p:txBody>
          <a:bodyPr/>
          <a:lstStyle/>
          <a:p>
            <a:r>
              <a:rPr lang="es-ES" dirty="0"/>
              <a:t>A pesar de todo lo dicho, el acento no se pone en lo que se deja, sino en el seguir a Jesús (cf. Mc 1,18.20). La decidida respuesta de los primeros discípulos se expresa con el término técnico «seguir» </a:t>
            </a:r>
            <a:r>
              <a:rPr lang="es-ES" i="1" dirty="0"/>
              <a:t>(</a:t>
            </a:r>
            <a:r>
              <a:rPr lang="es-ES" i="1" dirty="0" err="1"/>
              <a:t>akoulouthin</a:t>
            </a:r>
            <a:r>
              <a:rPr lang="es-ES" i="1" dirty="0"/>
              <a:t>)</a:t>
            </a:r>
            <a:r>
              <a:rPr lang="es-ES" dirty="0"/>
              <a:t> que, en nuestro caso, indica la profunda dedicación a la persona de Jesús, la disponibilidad plena a sus opciones, una fidelidad leal a su guía en el contexto de la vida común con él. </a:t>
            </a:r>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2507" y="1622738"/>
            <a:ext cx="3743693" cy="4939048"/>
          </a:xfrm>
          <a:prstGeom prst="rect">
            <a:avLst/>
          </a:prstGeom>
        </p:spPr>
      </p:pic>
    </p:spTree>
    <p:extLst>
      <p:ext uri="{BB962C8B-B14F-4D97-AF65-F5344CB8AC3E}">
        <p14:creationId xmlns:p14="http://schemas.microsoft.com/office/powerpoint/2010/main" val="268048780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solidFill>
                  <a:srgbClr val="FF0000"/>
                </a:solidFill>
              </a:rPr>
              <a:t>4. Dejarse hacer </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685801" y="2194560"/>
            <a:ext cx="5650606" cy="4024125"/>
          </a:xfrm>
        </p:spPr>
        <p:txBody>
          <a:bodyPr>
            <a:normAutofit lnSpcReduction="10000"/>
          </a:bodyPr>
          <a:lstStyle/>
          <a:p>
            <a:r>
              <a:rPr lang="es-ES" dirty="0"/>
              <a:t>El hombre es un ser en continuo crecimiento, en devenir. No somos hombres, nos hacemos hombres. La vocación en la Biblia no es una llamada estática, una vez por todas. Es una llamada de la vida, en la vida y para la vida. Es proyecto. Es proceso. Es una invitación dinámica, capaz de desarrollarse o de morir. Vocación es hacerse y, sobre todo, dejarse hacer.</a:t>
            </a:r>
            <a:endParaRPr lang="es-CO" dirty="0"/>
          </a:p>
          <a:p>
            <a:endParaRPr lang="es-CO" dirty="0"/>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0900" y="1669746"/>
            <a:ext cx="3657600" cy="4754880"/>
          </a:xfrm>
          <a:prstGeom prst="rect">
            <a:avLst/>
          </a:prstGeom>
        </p:spPr>
      </p:pic>
    </p:spTree>
    <p:extLst>
      <p:ext uri="{BB962C8B-B14F-4D97-AF65-F5344CB8AC3E}">
        <p14:creationId xmlns:p14="http://schemas.microsoft.com/office/powerpoint/2010/main" val="3873238931"/>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solidFill>
                  <a:srgbClr val="FF0000"/>
                </a:solidFill>
              </a:rPr>
              <a:t>IV. CONCLUSIÓN</a:t>
            </a:r>
            <a:r>
              <a:rPr lang="es-CO" dirty="0">
                <a:solidFill>
                  <a:srgbClr val="FF0000"/>
                </a:solidFill>
              </a:rPr>
              <a:t/>
            </a:r>
            <a:br>
              <a:rPr lang="es-CO" dirty="0">
                <a:solidFill>
                  <a:srgbClr val="FF0000"/>
                </a:solidFill>
              </a:rPr>
            </a:br>
            <a:endParaRPr lang="es-CO" dirty="0">
              <a:solidFill>
                <a:srgbClr val="FF0000"/>
              </a:solidFill>
            </a:endParaRPr>
          </a:p>
        </p:txBody>
      </p:sp>
      <p:sp>
        <p:nvSpPr>
          <p:cNvPr id="3" name="Marcador de contenido 2"/>
          <p:cNvSpPr>
            <a:spLocks noGrp="1"/>
          </p:cNvSpPr>
          <p:nvPr>
            <p:ph idx="1"/>
          </p:nvPr>
        </p:nvSpPr>
        <p:spPr>
          <a:xfrm>
            <a:off x="685800" y="2194560"/>
            <a:ext cx="7299101" cy="4024125"/>
          </a:xfrm>
        </p:spPr>
        <p:txBody>
          <a:bodyPr>
            <a:normAutofit fontScale="85000" lnSpcReduction="10000"/>
          </a:bodyPr>
          <a:lstStyle/>
          <a:p>
            <a:r>
              <a:rPr lang="es-ES" dirty="0"/>
              <a:t>La vocación no es una función, profesión o actividad circunstancial o episódica. </a:t>
            </a:r>
            <a:endParaRPr lang="es-ES" dirty="0" smtClean="0"/>
          </a:p>
          <a:p>
            <a:r>
              <a:rPr lang="es-ES" dirty="0"/>
              <a:t>La vocación es una llamada </a:t>
            </a:r>
            <a:r>
              <a:rPr lang="es-ES" dirty="0" smtClean="0"/>
              <a:t>personalizada</a:t>
            </a:r>
          </a:p>
          <a:p>
            <a:r>
              <a:rPr lang="es-ES" dirty="0"/>
              <a:t>La vocación no es una </a:t>
            </a:r>
            <a:r>
              <a:rPr lang="es-ES" dirty="0" smtClean="0"/>
              <a:t>imposición</a:t>
            </a:r>
          </a:p>
          <a:p>
            <a:r>
              <a:rPr lang="es-ES" dirty="0"/>
              <a:t>Compartir el </a:t>
            </a:r>
            <a:r>
              <a:rPr lang="es-ES" dirty="0" smtClean="0"/>
              <a:t>hallazgo</a:t>
            </a:r>
          </a:p>
          <a:p>
            <a:r>
              <a:rPr lang="es-ES" dirty="0"/>
              <a:t>Declarar abiertamente nuestro amor por </a:t>
            </a:r>
            <a:r>
              <a:rPr lang="es-ES" dirty="0" smtClean="0"/>
              <a:t>Jesús</a:t>
            </a:r>
          </a:p>
          <a:p>
            <a:r>
              <a:rPr lang="es-ES" dirty="0"/>
              <a:t>Discípulo no es el que «deja», sino el que «sigue». </a:t>
            </a:r>
            <a:endParaRPr lang="es-ES" dirty="0" smtClean="0"/>
          </a:p>
          <a:p>
            <a:r>
              <a:rPr lang="es-ES" dirty="0"/>
              <a:t>El seguimiento es un </a:t>
            </a:r>
            <a:r>
              <a:rPr lang="es-ES" dirty="0" smtClean="0"/>
              <a:t>proceso</a:t>
            </a:r>
          </a:p>
          <a:p>
            <a:r>
              <a:rPr lang="es-ES" dirty="0"/>
              <a:t>El seguimiento de Jesucristo pide una vida radicalmente evangélica</a:t>
            </a:r>
            <a:endParaRPr lang="es-CO"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2127" y="2057401"/>
            <a:ext cx="3606541" cy="4298443"/>
          </a:xfrm>
          <a:prstGeom prst="rect">
            <a:avLst/>
          </a:prstGeom>
        </p:spPr>
      </p:pic>
    </p:spTree>
    <p:extLst>
      <p:ext uri="{BB962C8B-B14F-4D97-AF65-F5344CB8AC3E}">
        <p14:creationId xmlns:p14="http://schemas.microsoft.com/office/powerpoint/2010/main" val="91855804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solidFill>
                  <a:srgbClr val="FF0000"/>
                </a:solidFill>
              </a:rPr>
              <a:t>SIGNOS </a:t>
            </a:r>
            <a:endParaRPr lang="es-CO" dirty="0">
              <a:solidFill>
                <a:srgbClr val="FF0000"/>
              </a:solidFill>
            </a:endParaRPr>
          </a:p>
        </p:txBody>
      </p:sp>
      <p:sp>
        <p:nvSpPr>
          <p:cNvPr id="3" name="Marcador de contenido 2"/>
          <p:cNvSpPr>
            <a:spLocks noGrp="1"/>
          </p:cNvSpPr>
          <p:nvPr>
            <p:ph idx="1"/>
          </p:nvPr>
        </p:nvSpPr>
        <p:spPr>
          <a:xfrm>
            <a:off x="1175656" y="2194560"/>
            <a:ext cx="3962401" cy="4024125"/>
          </a:xfrm>
        </p:spPr>
        <p:txBody>
          <a:bodyPr>
            <a:normAutofit fontScale="92500" lnSpcReduction="10000"/>
          </a:bodyPr>
          <a:lstStyle/>
          <a:p>
            <a:r>
              <a:rPr lang="es-CO" dirty="0" smtClean="0"/>
              <a:t>Vida de Gracia</a:t>
            </a:r>
          </a:p>
          <a:p>
            <a:r>
              <a:rPr lang="es-CO" dirty="0" smtClean="0"/>
              <a:t>Gusto por Dios</a:t>
            </a:r>
          </a:p>
          <a:p>
            <a:r>
              <a:rPr lang="es-CO" dirty="0" smtClean="0"/>
              <a:t>Capacidad intelectual</a:t>
            </a:r>
          </a:p>
          <a:p>
            <a:r>
              <a:rPr lang="es-CO" dirty="0" smtClean="0"/>
              <a:t>Equilibrio emocional</a:t>
            </a:r>
          </a:p>
          <a:p>
            <a:r>
              <a:rPr lang="es-CO" dirty="0" smtClean="0"/>
              <a:t>Vida de castidad </a:t>
            </a:r>
          </a:p>
          <a:p>
            <a:r>
              <a:rPr lang="es-CO" dirty="0" smtClean="0"/>
              <a:t>Amor a la Iglesia </a:t>
            </a:r>
          </a:p>
          <a:p>
            <a:r>
              <a:rPr lang="es-CO" dirty="0" smtClean="0"/>
              <a:t>Amor a la Eucaristía</a:t>
            </a:r>
          </a:p>
          <a:p>
            <a:r>
              <a:rPr lang="es-CO" dirty="0" smtClean="0"/>
              <a:t>Actividad Apostólica</a:t>
            </a:r>
          </a:p>
          <a:p>
            <a:pPr marL="0" indent="0">
              <a:buNone/>
            </a:pPr>
            <a:endParaRPr lang="es-CO" dirty="0"/>
          </a:p>
        </p:txBody>
      </p:sp>
      <p:pic>
        <p:nvPicPr>
          <p:cNvPr id="5122" name="Picture 2" descr="https://mercedcaridad.files.wordpress.com/2015/01/100_063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99884" y="2057401"/>
            <a:ext cx="5147945" cy="3860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642735"/>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7613" y="398737"/>
            <a:ext cx="3562872" cy="5986928"/>
          </a:xfrm>
        </p:spPr>
      </p:pic>
      <p:sp>
        <p:nvSpPr>
          <p:cNvPr id="8" name="Rectángulo 7"/>
          <p:cNvSpPr/>
          <p:nvPr/>
        </p:nvSpPr>
        <p:spPr>
          <a:xfrm>
            <a:off x="5649532" y="476355"/>
            <a:ext cx="6096000" cy="5909310"/>
          </a:xfrm>
          <a:prstGeom prst="rect">
            <a:avLst/>
          </a:prstGeom>
        </p:spPr>
        <p:txBody>
          <a:bodyPr>
            <a:spAutoFit/>
          </a:bodyPr>
          <a:lstStyle/>
          <a:p>
            <a:r>
              <a:rPr lang="es-CO" dirty="0"/>
              <a:t>¡Oh, esperanza de Israel!</a:t>
            </a:r>
          </a:p>
          <a:p>
            <a:r>
              <a:rPr lang="es-CO" dirty="0"/>
              <a:t>Salvador suyo en tiempo de tribulación,</a:t>
            </a:r>
          </a:p>
          <a:p>
            <a:r>
              <a:rPr lang="es-CO" dirty="0"/>
              <a:t>mira propicio desde el cielo:</a:t>
            </a:r>
          </a:p>
          <a:p>
            <a:r>
              <a:rPr lang="es-CO" dirty="0"/>
              <a:t>contempla y visita esta viña,</a:t>
            </a:r>
          </a:p>
          <a:p>
            <a:r>
              <a:rPr lang="es-CO" dirty="0"/>
              <a:t>llena sus cauces, multiplica sus brotes,</a:t>
            </a:r>
          </a:p>
          <a:p>
            <a:r>
              <a:rPr lang="es-CO" dirty="0"/>
              <a:t>renuévala, ya que tu diestra la plantó.</a:t>
            </a:r>
          </a:p>
          <a:p>
            <a:endParaRPr lang="es-CO" dirty="0"/>
          </a:p>
          <a:p>
            <a:r>
              <a:rPr lang="es-CO" dirty="0"/>
              <a:t>La mies es mucha y los obreros pocos; </a:t>
            </a:r>
          </a:p>
          <a:p>
            <a:r>
              <a:rPr lang="es-CO" dirty="0"/>
              <a:t>por tanto, te rogamos, Dueño de la mies,</a:t>
            </a:r>
          </a:p>
          <a:p>
            <a:r>
              <a:rPr lang="es-CO" dirty="0"/>
              <a:t>envíes trabajadores a tu mies.</a:t>
            </a:r>
          </a:p>
          <a:p>
            <a:r>
              <a:rPr lang="es-CO" dirty="0"/>
              <a:t>Aumenta la familia,</a:t>
            </a:r>
          </a:p>
          <a:p>
            <a:r>
              <a:rPr lang="es-CO" dirty="0"/>
              <a:t>acrecienta nuestra alegría,</a:t>
            </a:r>
          </a:p>
          <a:p>
            <a:r>
              <a:rPr lang="es-CO" dirty="0"/>
              <a:t>para que se edifiquen los muros de Jerusalén.</a:t>
            </a:r>
          </a:p>
          <a:p>
            <a:endParaRPr lang="es-CO" dirty="0"/>
          </a:p>
          <a:p>
            <a:r>
              <a:rPr lang="es-CO" dirty="0"/>
              <a:t>Esta es tu casa, Señor, esta es tu casa;</a:t>
            </a:r>
          </a:p>
          <a:p>
            <a:r>
              <a:rPr lang="es-CO" dirty="0"/>
              <a:t>no se encuentre en ella, te pedimos,</a:t>
            </a:r>
          </a:p>
          <a:p>
            <a:r>
              <a:rPr lang="es-CO" dirty="0"/>
              <a:t>piedra que tu mano santísima no haya colocado.</a:t>
            </a:r>
          </a:p>
          <a:p>
            <a:r>
              <a:rPr lang="es-CO" dirty="0"/>
              <a:t>Pero a los que Tú mismo llamaste,</a:t>
            </a:r>
          </a:p>
          <a:p>
            <a:r>
              <a:rPr lang="es-CO" dirty="0"/>
              <a:t>consérvalos en tu nombre y </a:t>
            </a:r>
          </a:p>
          <a:p>
            <a:r>
              <a:rPr lang="es-CO" dirty="0"/>
              <a:t>santifícalos en la verdad.</a:t>
            </a:r>
          </a:p>
          <a:p>
            <a:r>
              <a:rPr lang="es-CO" dirty="0"/>
              <a:t>			Amén.</a:t>
            </a:r>
          </a:p>
        </p:txBody>
      </p:sp>
    </p:spTree>
    <p:extLst>
      <p:ext uri="{BB962C8B-B14F-4D97-AF65-F5344CB8AC3E}">
        <p14:creationId xmlns:p14="http://schemas.microsoft.com/office/powerpoint/2010/main" val="1552383778"/>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205807" y="1450997"/>
            <a:ext cx="8530622" cy="3541714"/>
          </a:xfrm>
        </p:spPr>
        <p:txBody>
          <a:bodyPr>
            <a:normAutofit/>
          </a:bodyPr>
          <a:lstStyle/>
          <a:p>
            <a:r>
              <a:rPr lang="es-CO" dirty="0"/>
              <a:t>La vocación, ante todo, mirada desde el prisma </a:t>
            </a:r>
            <a:r>
              <a:rPr lang="es-CO" dirty="0" smtClean="0"/>
              <a:t>antropológico como </a:t>
            </a:r>
            <a:r>
              <a:rPr lang="es-CO" dirty="0"/>
              <a:t>punto de vista más inmediato y al alcance </a:t>
            </a:r>
            <a:r>
              <a:rPr lang="es-CO" dirty="0" smtClean="0"/>
              <a:t>de todos </a:t>
            </a:r>
            <a:r>
              <a:rPr lang="es-CO" dirty="0"/>
              <a:t>es una opción, una decisión. Cierto que la </a:t>
            </a:r>
            <a:r>
              <a:rPr lang="es-CO" dirty="0" smtClean="0"/>
              <a:t>vocación puede </a:t>
            </a:r>
            <a:r>
              <a:rPr lang="es-CO" dirty="0"/>
              <a:t>ser una gracia de Dios, una respuesta a su voluntad</a:t>
            </a:r>
            <a:r>
              <a:rPr lang="es-CO" dirty="0" smtClean="0"/>
              <a:t>, el </a:t>
            </a:r>
            <a:r>
              <a:rPr lang="es-CO" dirty="0"/>
              <a:t>término de una inclinación interior largamente sentida, etcétera.</a:t>
            </a:r>
          </a:p>
          <a:p>
            <a:r>
              <a:rPr lang="es-CO" dirty="0"/>
              <a:t>Pero nada de esto expresa directa e </a:t>
            </a:r>
            <a:r>
              <a:rPr lang="es-CO" dirty="0" smtClean="0"/>
              <a:t>inmediatamente la </a:t>
            </a:r>
            <a:r>
              <a:rPr lang="es-CO" dirty="0"/>
              <a:t>realidad humana primera de lo que es una vocación.</a:t>
            </a:r>
          </a:p>
        </p:txBody>
      </p:sp>
    </p:spTree>
    <p:extLst>
      <p:ext uri="{BB962C8B-B14F-4D97-AF65-F5344CB8AC3E}">
        <p14:creationId xmlns:p14="http://schemas.microsoft.com/office/powerpoint/2010/main" val="4962158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661374" y="1287887"/>
            <a:ext cx="8989453" cy="3539430"/>
          </a:xfrm>
          <a:prstGeom prst="rect">
            <a:avLst/>
          </a:prstGeom>
          <a:noFill/>
        </p:spPr>
        <p:txBody>
          <a:bodyPr wrap="square" rtlCol="0">
            <a:spAutoFit/>
          </a:bodyPr>
          <a:lstStyle/>
          <a:p>
            <a:pPr algn="just"/>
            <a:r>
              <a:rPr lang="es-CO" sz="2800" dirty="0"/>
              <a:t>La vocación, la opción vocacional, no es, sin embargo, una</a:t>
            </a:r>
          </a:p>
          <a:p>
            <a:pPr algn="just"/>
            <a:r>
              <a:rPr lang="es-CO" sz="2800" dirty="0"/>
              <a:t>opción cualquiera. Es la opción sobre la vida tomada como</a:t>
            </a:r>
          </a:p>
          <a:p>
            <a:pPr algn="just"/>
            <a:r>
              <a:rPr lang="es-CO" sz="2800" dirty="0"/>
              <a:t>globalidad. Es una decisión tomada sobre mi vida entera. Es</a:t>
            </a:r>
          </a:p>
          <a:p>
            <a:pPr algn="just"/>
            <a:r>
              <a:rPr lang="es-CO" sz="2800" dirty="0"/>
              <a:t>el proyecto vital. Es la opción que compromete no unos días,</a:t>
            </a:r>
          </a:p>
          <a:p>
            <a:pPr algn="just"/>
            <a:r>
              <a:rPr lang="es-CO" sz="2800" dirty="0"/>
              <a:t>unos meses o unos años de mi vida, sino la totalidad de mi</a:t>
            </a:r>
          </a:p>
          <a:p>
            <a:pPr algn="just"/>
            <a:r>
              <a:rPr lang="es-CO" sz="2800" dirty="0"/>
              <a:t>existencia. Es una decisión que determina, condiciona y </a:t>
            </a:r>
            <a:r>
              <a:rPr lang="es-CO" sz="2800" dirty="0" smtClean="0"/>
              <a:t>contiene ya </a:t>
            </a:r>
            <a:r>
              <a:rPr lang="es-CO" sz="2800" dirty="0"/>
              <a:t>en sí —de alguna manera— todas las restantes </a:t>
            </a:r>
            <a:r>
              <a:rPr lang="es-CO" sz="2800" dirty="0" smtClean="0"/>
              <a:t>decisiones importantes </a:t>
            </a:r>
            <a:r>
              <a:rPr lang="es-CO" sz="2800" dirty="0"/>
              <a:t>que en mi vida pueda tomar.</a:t>
            </a:r>
            <a:endParaRPr lang="es-CO" sz="2800" dirty="0"/>
          </a:p>
        </p:txBody>
      </p:sp>
    </p:spTree>
    <p:extLst>
      <p:ext uri="{BB962C8B-B14F-4D97-AF65-F5344CB8AC3E}">
        <p14:creationId xmlns:p14="http://schemas.microsoft.com/office/powerpoint/2010/main" val="32307028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O"/>
          </a:p>
        </p:txBody>
      </p:sp>
      <p:sp>
        <p:nvSpPr>
          <p:cNvPr id="3" name="Marcador de contenido 2"/>
          <p:cNvSpPr>
            <a:spLocks noGrp="1"/>
          </p:cNvSpPr>
          <p:nvPr>
            <p:ph idx="1"/>
          </p:nvPr>
        </p:nvSpPr>
        <p:spPr/>
        <p:txBody>
          <a:bodyPr/>
          <a:lstStyle/>
          <a:p>
            <a:r>
              <a:rPr lang="es-ES" dirty="0"/>
              <a:t>"Una inspiración con que Dios llama al hombre a un estado de vida</a:t>
            </a:r>
            <a:r>
              <a:rPr lang="es-ES" dirty="0" smtClean="0"/>
              <a:t>.</a:t>
            </a:r>
          </a:p>
          <a:p>
            <a:r>
              <a:rPr lang="es-ES" dirty="0"/>
              <a:t>La vocación significa vida. Toda vida es vocación y toda vocación implica crecimiento y vitalidad en la persona. </a:t>
            </a:r>
            <a:endParaRPr lang="es-ES" dirty="0" smtClean="0"/>
          </a:p>
          <a:p>
            <a:r>
              <a:rPr lang="es-ES" dirty="0"/>
              <a:t>La vocación es un proyecto de amor entre Dios y el hombre</a:t>
            </a:r>
            <a:endParaRPr lang="es-CO" dirty="0"/>
          </a:p>
        </p:txBody>
      </p:sp>
    </p:spTree>
    <p:extLst>
      <p:ext uri="{BB962C8B-B14F-4D97-AF65-F5344CB8AC3E}">
        <p14:creationId xmlns:p14="http://schemas.microsoft.com/office/powerpoint/2010/main" val="36450804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es-CO" dirty="0" smtClean="0"/>
              <a:t>i. Llamada al seguimiento</a:t>
            </a:r>
            <a:endParaRPr lang="es-CO" dirty="0"/>
          </a:p>
        </p:txBody>
      </p:sp>
      <p:sp>
        <p:nvSpPr>
          <p:cNvPr id="3" name="Subtítulo 2"/>
          <p:cNvSpPr>
            <a:spLocks noGrp="1"/>
          </p:cNvSpPr>
          <p:nvPr>
            <p:ph type="subTitle" idx="1"/>
          </p:nvPr>
        </p:nvSpPr>
        <p:spPr/>
        <p:txBody>
          <a:bodyPr/>
          <a:lstStyle/>
          <a:p>
            <a:r>
              <a:rPr lang="es-CO" dirty="0" smtClean="0"/>
              <a:t>MISIONEROS VICENTINOS COLOMBIA </a:t>
            </a:r>
            <a:endParaRPr lang="es-CO" dirty="0"/>
          </a:p>
        </p:txBody>
      </p:sp>
      <p:pic>
        <p:nvPicPr>
          <p:cNvPr id="1026" name="Picture 2" descr="https://fejoven.files.wordpress.com/2012/02/tumblr_lxrmx7orlw1qh14q8o1_5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6680" y="3849330"/>
            <a:ext cx="4762500" cy="2714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70600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051261" y="792086"/>
            <a:ext cx="9905999" cy="3541714"/>
          </a:xfrm>
        </p:spPr>
        <p:txBody>
          <a:bodyPr>
            <a:noAutofit/>
          </a:bodyPr>
          <a:lstStyle/>
          <a:p>
            <a:r>
              <a:rPr lang="es-ES" dirty="0"/>
              <a:t>L</a:t>
            </a:r>
            <a:r>
              <a:rPr lang="es-ES" dirty="0" smtClean="0"/>
              <a:t>a </a:t>
            </a:r>
            <a:r>
              <a:rPr lang="es-ES" dirty="0"/>
              <a:t>palabra VOCACIÓN proviene del latín: VOCARE, que significa llamado. Sentir una vocación equivale a decir que alguien me está llamando. De otra manera no tiene sentido</a:t>
            </a:r>
            <a:r>
              <a:rPr lang="es-ES" dirty="0" smtClean="0"/>
              <a:t>.</a:t>
            </a:r>
          </a:p>
          <a:p>
            <a:endParaRPr lang="es-ES" dirty="0"/>
          </a:p>
          <a:p>
            <a:pPr marL="0" indent="0">
              <a:buNone/>
            </a:pPr>
            <a:r>
              <a:rPr lang="es-ES" dirty="0" smtClean="0"/>
              <a:t>1- Colaborar con la obra de Dios</a:t>
            </a:r>
          </a:p>
          <a:p>
            <a:pPr marL="0" indent="0">
              <a:buNone/>
            </a:pPr>
            <a:r>
              <a:rPr lang="es-ES" dirty="0" smtClean="0"/>
              <a:t>2- Hacer parte de su vida divina</a:t>
            </a:r>
          </a:p>
          <a:p>
            <a:pPr marL="0" indent="0">
              <a:buNone/>
            </a:pPr>
            <a:endParaRPr lang="es-ES" dirty="0"/>
          </a:p>
          <a:p>
            <a:pPr marL="0" indent="0">
              <a:buNone/>
            </a:pPr>
            <a:r>
              <a:rPr lang="es-ES" dirty="0" smtClean="0"/>
              <a:t>Casados </a:t>
            </a:r>
          </a:p>
          <a:p>
            <a:pPr marL="0" indent="0">
              <a:buNone/>
            </a:pPr>
            <a:r>
              <a:rPr lang="es-ES" dirty="0" smtClean="0"/>
              <a:t>Solteros </a:t>
            </a:r>
          </a:p>
          <a:p>
            <a:pPr marL="0" indent="0">
              <a:buNone/>
            </a:pPr>
            <a:r>
              <a:rPr lang="es-ES" dirty="0" smtClean="0"/>
              <a:t>Consagrados</a:t>
            </a:r>
            <a:endParaRPr lang="es-CO" dirty="0"/>
          </a:p>
          <a:p>
            <a:endParaRPr lang="es-CO"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6033" y="3360432"/>
            <a:ext cx="3953127" cy="2745227"/>
          </a:xfrm>
          <a:prstGeom prst="rect">
            <a:avLst/>
          </a:prstGeom>
        </p:spPr>
      </p:pic>
    </p:spTree>
    <p:extLst>
      <p:ext uri="{BB962C8B-B14F-4D97-AF65-F5344CB8AC3E}">
        <p14:creationId xmlns:p14="http://schemas.microsoft.com/office/powerpoint/2010/main" val="2116533907"/>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14500" y="1412073"/>
            <a:ext cx="8610600" cy="1293028"/>
          </a:xfrm>
        </p:spPr>
        <p:txBody>
          <a:bodyPr>
            <a:normAutofit fontScale="90000"/>
          </a:bodyPr>
          <a:lstStyle/>
          <a:p>
            <a:r>
              <a:rPr lang="es-ES" b="1" dirty="0"/>
              <a:t>1. La llamada parte de la iniciativa de Jesús</a:t>
            </a:r>
            <a:br>
              <a:rPr lang="es-ES" b="1" dirty="0"/>
            </a:br>
            <a:r>
              <a:rPr lang="es-CO" dirty="0"/>
              <a:t/>
            </a:r>
            <a:br>
              <a:rPr lang="es-CO" dirty="0"/>
            </a:br>
            <a:endParaRPr lang="es-CO" dirty="0"/>
          </a:p>
        </p:txBody>
      </p:sp>
      <p:sp>
        <p:nvSpPr>
          <p:cNvPr id="3" name="Marcador de contenido 2"/>
          <p:cNvSpPr>
            <a:spLocks noGrp="1"/>
          </p:cNvSpPr>
          <p:nvPr>
            <p:ph idx="1"/>
          </p:nvPr>
        </p:nvSpPr>
        <p:spPr>
          <a:xfrm>
            <a:off x="685800" y="2194560"/>
            <a:ext cx="7466527" cy="4024125"/>
          </a:xfrm>
        </p:spPr>
        <p:txBody>
          <a:bodyPr/>
          <a:lstStyle/>
          <a:p>
            <a:pPr marL="0" indent="0">
              <a:buNone/>
            </a:pPr>
            <a:endParaRPr lang="es-CO" dirty="0"/>
          </a:p>
          <a:p>
            <a:pPr marL="0" indent="0">
              <a:buNone/>
            </a:pPr>
            <a:r>
              <a:rPr lang="es-ES" dirty="0"/>
              <a:t>Mc </a:t>
            </a:r>
            <a:r>
              <a:rPr lang="es-ES" dirty="0" smtClean="0"/>
              <a:t>5,18-20</a:t>
            </a:r>
          </a:p>
          <a:p>
            <a:pPr marL="0" indent="0">
              <a:buNone/>
            </a:pPr>
            <a:endParaRPr lang="es-ES" dirty="0" smtClean="0"/>
          </a:p>
          <a:p>
            <a:r>
              <a:rPr lang="es-ES" dirty="0"/>
              <a:t>Nadie se </a:t>
            </a:r>
            <a:r>
              <a:rPr lang="es-ES" dirty="0" smtClean="0"/>
              <a:t>hace</a:t>
            </a:r>
          </a:p>
          <a:p>
            <a:r>
              <a:rPr lang="es-ES" dirty="0"/>
              <a:t>N</a:t>
            </a:r>
            <a:r>
              <a:rPr lang="es-ES" dirty="0" smtClean="0"/>
              <a:t>o </a:t>
            </a:r>
            <a:r>
              <a:rPr lang="es-ES" dirty="0"/>
              <a:t>es conquista, sino un ser conquistado</a:t>
            </a:r>
            <a:r>
              <a:rPr lang="es-ES" dirty="0" smtClean="0"/>
              <a:t> </a:t>
            </a:r>
            <a:r>
              <a:rPr lang="es-ES" dirty="0"/>
              <a:t>a sí mismo </a:t>
            </a:r>
            <a:r>
              <a:rPr lang="es-ES" dirty="0" smtClean="0"/>
              <a:t>discípulo</a:t>
            </a:r>
          </a:p>
          <a:p>
            <a:r>
              <a:rPr lang="es-ES" dirty="0" smtClean="0"/>
              <a:t>Pablo Fil </a:t>
            </a:r>
            <a:r>
              <a:rPr lang="es-ES" dirty="0"/>
              <a:t>3,8-12</a:t>
            </a:r>
            <a:endParaRPr lang="es-CO"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2327" y="2527174"/>
            <a:ext cx="2767584" cy="3358896"/>
          </a:xfrm>
          <a:prstGeom prst="rect">
            <a:avLst/>
          </a:prstGeom>
        </p:spPr>
      </p:pic>
    </p:spTree>
    <p:extLst>
      <p:ext uri="{BB962C8B-B14F-4D97-AF65-F5344CB8AC3E}">
        <p14:creationId xmlns:p14="http://schemas.microsoft.com/office/powerpoint/2010/main" val="1286594806"/>
      </p:ext>
    </p:extLst>
  </p:cSld>
  <p:clrMapOvr>
    <a:masterClrMapping/>
  </p:clrMapOvr>
  <mc:AlternateContent xmlns:mc="http://schemas.openxmlformats.org/markup-compatibility/2006" xmlns:p14="http://schemas.microsoft.com/office/powerpoint/2010/main">
    <mc:Choice Requires="p14">
      <p:transition spd="slow" p14:dur="1500">
        <p14:honeycomb/>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o">
  <a:themeElements>
    <a:clrScheme name="Circuito">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o">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o">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TM04033919[[fn=Circuito]]</Template>
  <TotalTime>3250</TotalTime>
  <Words>2036</Words>
  <Application>Microsoft Office PowerPoint</Application>
  <PresentationFormat>Panorámica</PresentationFormat>
  <Paragraphs>182</Paragraphs>
  <Slides>37</Slides>
  <Notes>0</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37</vt:i4>
      </vt:variant>
    </vt:vector>
  </HeadingPairs>
  <TitlesOfParts>
    <vt:vector size="44" baseType="lpstr">
      <vt:lpstr>Arial</vt:lpstr>
      <vt:lpstr>Calibri</vt:lpstr>
      <vt:lpstr>Calibri Light</vt:lpstr>
      <vt:lpstr>Trebuchet MS</vt:lpstr>
      <vt:lpstr>Tw Cen MT</vt:lpstr>
      <vt:lpstr>Circuito</vt:lpstr>
      <vt:lpstr>Tema de Office</vt:lpstr>
      <vt:lpstr>Presentación de PowerPoint</vt:lpstr>
      <vt:lpstr>vocación</vt:lpstr>
      <vt:lpstr>Presentación de PowerPoint</vt:lpstr>
      <vt:lpstr>Presentación de PowerPoint</vt:lpstr>
      <vt:lpstr>Presentación de PowerPoint</vt:lpstr>
      <vt:lpstr>Presentación de PowerPoint</vt:lpstr>
      <vt:lpstr>i. Llamada al seguimiento</vt:lpstr>
      <vt:lpstr>Presentación de PowerPoint</vt:lpstr>
      <vt:lpstr>1. La llamada parte de la iniciativa de Jesús  </vt:lpstr>
      <vt:lpstr>Presentación de PowerPoint</vt:lpstr>
      <vt:lpstr>pasó</vt:lpstr>
      <vt:lpstr>vio</vt:lpstr>
      <vt:lpstr>Vengan conmigo “sígueme”</vt:lpstr>
      <vt:lpstr>2. La llamada es la manifestación del amor gratuito de Jesús por el llamado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TALLER</vt:lpstr>
      <vt:lpstr>3. La llamada es un acto imperioso e irresistible, que sin embargo respeta la libertad </vt:lpstr>
      <vt:lpstr>4. La llamada está siempre en función de una misión determinada </vt:lpstr>
      <vt:lpstr>Presentación de PowerPoint</vt:lpstr>
      <vt:lpstr>ii. EXIGENCIAS  DE LA LLAMADA</vt:lpstr>
      <vt:lpstr>1. Jesús exige exclusividad  </vt:lpstr>
      <vt:lpstr>2. Jesús exige prontitud </vt:lpstr>
      <vt:lpstr>3. Jesús exige una opción definitiva </vt:lpstr>
      <vt:lpstr>III. LAS CONDICIONES-MANIFESTACIONES DE LA RESPUESTA</vt:lpstr>
      <vt:lpstr>1. La fe  </vt:lpstr>
      <vt:lpstr>2. El desprendimiento  </vt:lpstr>
      <vt:lpstr>3. El seguimiento  </vt:lpstr>
      <vt:lpstr>4. Dejarse hacer  </vt:lpstr>
      <vt:lpstr>IV. CONCLUSIÓN </vt:lpstr>
      <vt:lpstr>SIGNOS </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Windows User</dc:creator>
  <cp:lastModifiedBy>Windows User</cp:lastModifiedBy>
  <cp:revision>20</cp:revision>
  <dcterms:created xsi:type="dcterms:W3CDTF">2016-06-10T15:09:59Z</dcterms:created>
  <dcterms:modified xsi:type="dcterms:W3CDTF">2017-03-18T18:36:36Z</dcterms:modified>
</cp:coreProperties>
</file>