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6" r:id="rId2"/>
    <p:sldId id="258" r:id="rId3"/>
    <p:sldId id="261" r:id="rId4"/>
    <p:sldId id="260" r:id="rId5"/>
    <p:sldId id="257" r:id="rId6"/>
    <p:sldId id="259" r:id="rId7"/>
    <p:sldId id="262" r:id="rId8"/>
    <p:sldId id="263" r:id="rId9"/>
    <p:sldId id="265" r:id="rId10"/>
    <p:sldId id="266" r:id="rId11"/>
    <p:sldId id="267" r:id="rId12"/>
    <p:sldId id="268" r:id="rId13"/>
    <p:sldId id="269" r:id="rId14"/>
    <p:sldId id="270" r:id="rId15"/>
    <p:sldId id="273" r:id="rId16"/>
    <p:sldId id="274" r:id="rId17"/>
    <p:sldId id="276" r:id="rId18"/>
    <p:sldId id="275" r:id="rId19"/>
    <p:sldId id="271" r:id="rId20"/>
    <p:sldId id="272" r:id="rId21"/>
    <p:sldId id="277" r:id="rId22"/>
    <p:sldId id="278" r:id="rId23"/>
    <p:sldId id="280" r:id="rId24"/>
    <p:sldId id="281" r:id="rId25"/>
    <p:sldId id="282" r:id="rId26"/>
    <p:sldId id="283" r:id="rId27"/>
    <p:sldId id="284" r:id="rId28"/>
    <p:sldId id="285" r:id="rId29"/>
    <p:sldId id="287" r:id="rId30"/>
    <p:sldId id="286" r:id="rId31"/>
    <p:sldId id="288" r:id="rId32"/>
    <p:sldId id="289" r:id="rId33"/>
    <p:sldId id="290" r:id="rId34"/>
    <p:sldId id="291" r:id="rId35"/>
    <p:sldId id="292" r:id="rId36"/>
    <p:sldId id="295" r:id="rId37"/>
    <p:sldId id="293" r:id="rId38"/>
    <p:sldId id="294" r:id="rId39"/>
    <p:sldId id="296" r:id="rId40"/>
    <p:sldId id="297" r:id="rId41"/>
    <p:sldId id="298" r:id="rId42"/>
    <p:sldId id="264" r:id="rId43"/>
  </p:sldIdLst>
  <p:sldSz cx="9144000" cy="6858000" type="screen4x3"/>
  <p:notesSz cx="7010400" cy="92964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62" autoAdjust="0"/>
  </p:normalViewPr>
  <p:slideViewPr>
    <p:cSldViewPr>
      <p:cViewPr varScale="1">
        <p:scale>
          <a:sx n="83" d="100"/>
          <a:sy n="83" d="100"/>
        </p:scale>
        <p:origin x="1454"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s-CO"/>
          </a:p>
        </p:txBody>
      </p:sp>
      <p:sp>
        <p:nvSpPr>
          <p:cNvPr id="3" name="Marcador de fecha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7A1B698A-35D1-41A5-8C58-482156394138}" type="datetimeFigureOut">
              <a:rPr lang="es-CO" smtClean="0"/>
              <a:t>6/02/2019</a:t>
            </a:fld>
            <a:endParaRPr lang="es-CO"/>
          </a:p>
        </p:txBody>
      </p:sp>
      <p:sp>
        <p:nvSpPr>
          <p:cNvPr id="4" name="Marcador de imagen de diapositiva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s-CO"/>
          </a:p>
        </p:txBody>
      </p:sp>
      <p:sp>
        <p:nvSpPr>
          <p:cNvPr id="5" name="Marcador de notas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Marcador de pie de página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A0C954CF-2D0B-4BF1-A5CE-CEF9F0D368DA}" type="slidenum">
              <a:rPr lang="es-CO" smtClean="0"/>
              <a:t>‹Nº›</a:t>
            </a:fld>
            <a:endParaRPr lang="es-CO"/>
          </a:p>
        </p:txBody>
      </p:sp>
    </p:spTree>
    <p:extLst>
      <p:ext uri="{BB962C8B-B14F-4D97-AF65-F5344CB8AC3E}">
        <p14:creationId xmlns:p14="http://schemas.microsoft.com/office/powerpoint/2010/main" val="7704790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A0C954CF-2D0B-4BF1-A5CE-CEF9F0D368DA}" type="slidenum">
              <a:rPr lang="es-CO" smtClean="0"/>
              <a:t>23</a:t>
            </a:fld>
            <a:endParaRPr lang="es-CO"/>
          </a:p>
        </p:txBody>
      </p:sp>
    </p:spTree>
    <p:extLst>
      <p:ext uri="{BB962C8B-B14F-4D97-AF65-F5344CB8AC3E}">
        <p14:creationId xmlns:p14="http://schemas.microsoft.com/office/powerpoint/2010/main" val="3486397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A0C954CF-2D0B-4BF1-A5CE-CEF9F0D368DA}" type="slidenum">
              <a:rPr lang="es-CO" smtClean="0"/>
              <a:t>24</a:t>
            </a:fld>
            <a:endParaRPr lang="es-CO"/>
          </a:p>
        </p:txBody>
      </p:sp>
    </p:spTree>
    <p:extLst>
      <p:ext uri="{BB962C8B-B14F-4D97-AF65-F5344CB8AC3E}">
        <p14:creationId xmlns:p14="http://schemas.microsoft.com/office/powerpoint/2010/main" val="425569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A0C954CF-2D0B-4BF1-A5CE-CEF9F0D368DA}" type="slidenum">
              <a:rPr lang="es-CO" smtClean="0"/>
              <a:t>25</a:t>
            </a:fld>
            <a:endParaRPr lang="es-CO"/>
          </a:p>
        </p:txBody>
      </p:sp>
    </p:spTree>
    <p:extLst>
      <p:ext uri="{BB962C8B-B14F-4D97-AF65-F5344CB8AC3E}">
        <p14:creationId xmlns:p14="http://schemas.microsoft.com/office/powerpoint/2010/main" val="2467775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7A847CFC-816F-41D0-AAC0-9BF4FEBC753E}" type="datetimeFigureOut">
              <a:rPr lang="es-ES" smtClean="0"/>
              <a:t>06/02/2019</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A847CFC-816F-41D0-AAC0-9BF4FEBC753E}" type="datetimeFigureOut">
              <a:rPr lang="es-ES" smtClean="0"/>
              <a:t>06/02/2019</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7A847CFC-816F-41D0-AAC0-9BF4FEBC753E}" type="datetimeFigureOut">
              <a:rPr lang="es-ES" smtClean="0"/>
              <a:t>06/02/2019</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132FADFE-3B8F-471C-ABF0-DBC7717ECBBC}" type="slidenum">
              <a:rPr lang="es-ES" smtClean="0"/>
              <a:t>‹Nº›</a:t>
            </a:fld>
            <a:endParaRPr lang="es-E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A847CFC-816F-41D0-AAC0-9BF4FEBC753E}" type="datetimeFigureOut">
              <a:rPr lang="es-ES" smtClean="0"/>
              <a:t>06/02/2019</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132FADFE-3B8F-471C-ABF0-DBC7717ECBBC}" type="slidenum">
              <a:rPr lang="es-ES" smtClean="0"/>
              <a:t>‹Nº›</a:t>
            </a:fld>
            <a:endParaRPr lang="es-ES"/>
          </a:p>
        </p:txBody>
      </p:sp>
      <p:sp>
        <p:nvSpPr>
          <p:cNvPr id="7" name="Title 6"/>
          <p:cNvSpPr>
            <a:spLocks noGrp="1"/>
          </p:cNvSpPr>
          <p:nvPr>
            <p:ph type="title"/>
          </p:nvPr>
        </p:nvSpPr>
        <p:spPr/>
        <p:txBody>
          <a:bodyPr/>
          <a:lstStyle/>
          <a:p>
            <a:r>
              <a:rPr lang="es-ES" smtClean="0"/>
              <a:t>Haga clic para modificar el estilo de título del patrón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7A847CFC-816F-41D0-AAC0-9BF4FEBC753E}" type="datetimeFigureOut">
              <a:rPr lang="es-ES" smtClean="0"/>
              <a:t>06/02/2019</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5" name="Date Placeholder 4"/>
          <p:cNvSpPr>
            <a:spLocks noGrp="1"/>
          </p:cNvSpPr>
          <p:nvPr>
            <p:ph type="dt" sz="half" idx="10"/>
          </p:nvPr>
        </p:nvSpPr>
        <p:spPr/>
        <p:txBody>
          <a:bodyPr/>
          <a:lstStyle/>
          <a:p>
            <a:fld id="{7A847CFC-816F-41D0-AAC0-9BF4FEBC753E}" type="datetimeFigureOut">
              <a:rPr lang="es-ES" smtClean="0"/>
              <a:t>06/02/2019</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132FADFE-3B8F-471C-ABF0-DBC7717ECBBC}" type="slidenum">
              <a:rPr lang="es-ES" smtClean="0"/>
              <a:t>‹Nº›</a:t>
            </a:fld>
            <a:endParaRPr lang="es-ES"/>
          </a:p>
        </p:txBody>
      </p:sp>
      <p:sp>
        <p:nvSpPr>
          <p:cNvPr id="9" name="Content Placeholder 8"/>
          <p:cNvSpPr>
            <a:spLocks noGrp="1"/>
          </p:cNvSpPr>
          <p:nvPr>
            <p:ph sz="quarter" idx="13"/>
          </p:nvPr>
        </p:nvSpPr>
        <p:spPr>
          <a:xfrm>
            <a:off x="676655" y="2679192"/>
            <a:ext cx="3822192" cy="34472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7A847CFC-816F-41D0-AAC0-9BF4FEBC753E}" type="datetimeFigureOut">
              <a:rPr lang="es-ES" smtClean="0"/>
              <a:t>06/02/2019</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fld id="{7A847CFC-816F-41D0-AAC0-9BF4FEBC753E}" type="datetimeFigureOut">
              <a:rPr lang="es-ES" smtClean="0"/>
              <a:t>06/02/2019</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7A847CFC-816F-41D0-AAC0-9BF4FEBC753E}" type="datetimeFigureOut">
              <a:rPr lang="es-ES" smtClean="0"/>
              <a:t>06/02/2019</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7A847CFC-816F-41D0-AAC0-9BF4FEBC753E}" type="datetimeFigureOut">
              <a:rPr lang="es-ES" smtClean="0"/>
              <a:t>06/02/2019</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132FADFE-3B8F-471C-ABF0-DBC7717ECBBC}" type="slidenum">
              <a:rPr lang="es-ES" smtClean="0"/>
              <a:t>‹Nº›</a:t>
            </a:fld>
            <a:endParaRPr lang="es-E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7A847CFC-816F-41D0-AAC0-9BF4FEBC753E}" type="datetimeFigureOut">
              <a:rPr lang="es-ES" smtClean="0"/>
              <a:t>06/02/2019</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132FADFE-3B8F-471C-ABF0-DBC7717ECBBC}" type="slidenum">
              <a:rPr lang="es-ES" smtClean="0"/>
              <a:t>‹Nº›</a:t>
            </a:fld>
            <a:endParaRPr lang="es-E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7A847CFC-816F-41D0-AAC0-9BF4FEBC753E}" type="datetimeFigureOut">
              <a:rPr lang="es-ES" smtClean="0"/>
              <a:t>06/02/2019</a:t>
            </a:fld>
            <a:endParaRPr lang="es-E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s-E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132FADFE-3B8F-471C-ABF0-DBC7717ECBBC}" type="slidenum">
              <a:rPr lang="es-ES" smtClean="0"/>
              <a:t>‹Nº›</a:t>
            </a:fld>
            <a:endParaRPr lang="es-E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jp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805352" y="548680"/>
            <a:ext cx="7605303" cy="2399580"/>
          </a:xfrm>
        </p:spPr>
        <p:txBody>
          <a:bodyPr>
            <a:normAutofit fontScale="90000"/>
          </a:bodyPr>
          <a:lstStyle/>
          <a:p>
            <a:r>
              <a:rPr lang="es-MX" dirty="0" smtClean="0">
                <a:solidFill>
                  <a:schemeClr val="tx1">
                    <a:lumMod val="95000"/>
                    <a:lumOff val="5000"/>
                  </a:schemeClr>
                </a:solidFill>
                <a:latin typeface="Arial Rounded MT Bold" panose="020F0704030504030204" pitchFamily="34" charset="0"/>
              </a:rPr>
              <a:t>REPENSAR LA ASESORIA DESDE LA PALABRA DE DIOS Y LA MISTICA VICENTINA</a:t>
            </a:r>
            <a:endParaRPr lang="es-CO" dirty="0">
              <a:solidFill>
                <a:schemeClr val="tx1">
                  <a:lumMod val="95000"/>
                  <a:lumOff val="5000"/>
                </a:schemeClr>
              </a:solidFill>
              <a:latin typeface="Arial Rounded MT Bold" panose="020F0704030504030204" pitchFamily="34" charset="0"/>
            </a:endParaRPr>
          </a:p>
        </p:txBody>
      </p:sp>
      <p:pic>
        <p:nvPicPr>
          <p:cNvPr id="1026" name="Picture 2" descr="C:\Users\UsuarioDell\Desktop\PRESENTACION ASESORES CALI\familia_vicentin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140968"/>
            <a:ext cx="4867654" cy="2950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94215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611560" y="620688"/>
            <a:ext cx="7772400" cy="743396"/>
          </a:xfrm>
        </p:spPr>
        <p:txBody>
          <a:bodyPr>
            <a:normAutofit fontScale="90000"/>
          </a:bodyPr>
          <a:lstStyle/>
          <a:p>
            <a:r>
              <a:rPr lang="es-CO" b="1" dirty="0" smtClean="0">
                <a:solidFill>
                  <a:schemeClr val="accent5">
                    <a:lumMod val="50000"/>
                  </a:schemeClr>
                </a:solidFill>
              </a:rPr>
              <a:t>1. El seguimiento de Jesus: </a:t>
            </a:r>
            <a:endParaRPr lang="es-CO" b="1" dirty="0">
              <a:solidFill>
                <a:schemeClr val="accent5">
                  <a:lumMod val="50000"/>
                </a:schemeClr>
              </a:solidFill>
            </a:endParaRPr>
          </a:p>
        </p:txBody>
      </p:sp>
      <p:sp>
        <p:nvSpPr>
          <p:cNvPr id="3" name="Subtítulo 2"/>
          <p:cNvSpPr>
            <a:spLocks noGrp="1"/>
          </p:cNvSpPr>
          <p:nvPr>
            <p:ph type="subTitle" idx="1"/>
          </p:nvPr>
        </p:nvSpPr>
        <p:spPr>
          <a:xfrm>
            <a:off x="683568" y="1700808"/>
            <a:ext cx="7700392" cy="4032447"/>
          </a:xfrm>
        </p:spPr>
        <p:txBody>
          <a:bodyPr>
            <a:noAutofit/>
          </a:bodyPr>
          <a:lstStyle/>
          <a:p>
            <a:pPr algn="just"/>
            <a:r>
              <a:rPr lang="es-CO" sz="2400" dirty="0">
                <a:solidFill>
                  <a:schemeClr val="tx1"/>
                </a:solidFill>
              </a:rPr>
              <a:t>La asesoría, en tanto que pedagogía de fe cristiana, tiene como objeto esencial la formación de discípulos de Jesucristo, hombres y mujeres adultos en la fe, personas que van configurando de forma responsable el sentido de sus vidas y la orientación de su misión según el eje estructurador del seguimiento de Jesús. En este sentido, la asesoría es una pedagogía cristocéntrica: busca hacer de Jesucristo el centro de la vida de las personas y de las comunidades.</a:t>
            </a:r>
          </a:p>
        </p:txBody>
      </p:sp>
    </p:spTree>
    <p:extLst>
      <p:ext uri="{BB962C8B-B14F-4D97-AF65-F5344CB8AC3E}">
        <p14:creationId xmlns:p14="http://schemas.microsoft.com/office/powerpoint/2010/main" val="14972193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Autofit/>
          </a:bodyPr>
          <a:lstStyle/>
          <a:p>
            <a:pPr algn="just">
              <a:spcBef>
                <a:spcPct val="20000"/>
              </a:spcBef>
              <a:buClr>
                <a:schemeClr val="accent1"/>
              </a:buClr>
              <a:buSzPct val="100000"/>
            </a:pPr>
            <a:r>
              <a:rPr lang="es-CO" sz="2400" dirty="0">
                <a:solidFill>
                  <a:schemeClr val="tx1"/>
                </a:solidFill>
                <a:latin typeface="+mn-lt"/>
                <a:ea typeface="+mn-ea"/>
                <a:cs typeface="+mn-cs"/>
              </a:rPr>
              <a:t>Jesús no pretendió sólo que la gente se interesara por su doctrina. Buscó formar discípulos, hombres y mujeres, que hicieran una opción de vida por Él. Para ello llamó a algunos y los invitó a hacer una experiencia de vida con Él y en referencia a Él, que Jesús definió como discipulado y seguimiento, “vengan conmigo” (Mc. 1,17), “vengan y vean” (</a:t>
            </a:r>
            <a:r>
              <a:rPr lang="es-CO" sz="2400" dirty="0" err="1">
                <a:solidFill>
                  <a:schemeClr val="tx1"/>
                </a:solidFill>
                <a:latin typeface="+mn-lt"/>
                <a:ea typeface="+mn-ea"/>
                <a:cs typeface="+mn-cs"/>
              </a:rPr>
              <a:t>Jn</a:t>
            </a:r>
            <a:r>
              <a:rPr lang="es-CO" sz="2400" dirty="0">
                <a:solidFill>
                  <a:schemeClr val="tx1"/>
                </a:solidFill>
                <a:latin typeface="+mn-lt"/>
                <a:ea typeface="+mn-ea"/>
                <a:cs typeface="+mn-cs"/>
              </a:rPr>
              <a:t>. 1,39).</a:t>
            </a: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1920" y="3212976"/>
            <a:ext cx="4032448" cy="3120145"/>
          </a:xfrm>
          <a:prstGeom prst="rect">
            <a:avLst/>
          </a:prstGeom>
        </p:spPr>
      </p:pic>
    </p:spTree>
    <p:extLst>
      <p:ext uri="{BB962C8B-B14F-4D97-AF65-F5344CB8AC3E}">
        <p14:creationId xmlns:p14="http://schemas.microsoft.com/office/powerpoint/2010/main" val="3531706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908720"/>
            <a:ext cx="7772400" cy="743396"/>
          </a:xfrm>
        </p:spPr>
        <p:txBody>
          <a:bodyPr>
            <a:normAutofit fontScale="90000"/>
          </a:bodyPr>
          <a:lstStyle/>
          <a:p>
            <a:r>
              <a:rPr lang="es-CO" b="1" dirty="0" smtClean="0">
                <a:solidFill>
                  <a:schemeClr val="accent5">
                    <a:lumMod val="50000"/>
                  </a:schemeClr>
                </a:solidFill>
              </a:rPr>
              <a:t>2. La experiencia espiritual de San Vicente de Paúl: </a:t>
            </a:r>
            <a:endParaRPr lang="es-CO" dirty="0"/>
          </a:p>
        </p:txBody>
      </p:sp>
      <p:sp>
        <p:nvSpPr>
          <p:cNvPr id="3" name="Subtítulo 2"/>
          <p:cNvSpPr>
            <a:spLocks noGrp="1"/>
          </p:cNvSpPr>
          <p:nvPr>
            <p:ph type="subTitle" idx="1"/>
          </p:nvPr>
        </p:nvSpPr>
        <p:spPr>
          <a:xfrm>
            <a:off x="611560" y="1652116"/>
            <a:ext cx="7846640" cy="4369172"/>
          </a:xfrm>
        </p:spPr>
        <p:txBody>
          <a:bodyPr>
            <a:normAutofit/>
          </a:bodyPr>
          <a:lstStyle/>
          <a:p>
            <a:pPr algn="just"/>
            <a:r>
              <a:rPr lang="es-CO" dirty="0">
                <a:solidFill>
                  <a:schemeClr val="tx1"/>
                </a:solidFill>
              </a:rPr>
              <a:t>Aparte de su correspondencia, san Vicente nada escribió y, sobre todo, no intentó sistematizar su espiritualidad. De ahí que para extraer las líneas-fuerza de </a:t>
            </a:r>
            <a:r>
              <a:rPr lang="es-CO" dirty="0" smtClean="0">
                <a:solidFill>
                  <a:schemeClr val="tx1"/>
                </a:solidFill>
              </a:rPr>
              <a:t>lo </a:t>
            </a:r>
            <a:r>
              <a:rPr lang="es-CO" dirty="0">
                <a:solidFill>
                  <a:schemeClr val="tx1"/>
                </a:solidFill>
              </a:rPr>
              <a:t>que se llama “espiritualidad vicentina” hay que atenerse modestamente a lo que Vicente de Paúl vivió, a su experiencia espiritual, tal como él mismo la describió o tal como ella se expresa o se delata en sus conferencias y en su correspondencia: una manera concreta de seguir San Vicente a Jesucristo... Día tras día, en el corazón de los acontecimientos históricos. Se trata de una experiencia espiritual, cuyo punto de partida fue un encuentro con los pobres, que fue llevando al señor Vicente, a lo largo de su vida, a descubrir, a conocer interiormente y a seguir como discípulo a Cristo, evangelizador y servidor de los pobres y </a:t>
            </a:r>
            <a:r>
              <a:rPr lang="es-CO" dirty="0" smtClean="0">
                <a:solidFill>
                  <a:schemeClr val="tx1"/>
                </a:solidFill>
              </a:rPr>
              <a:t>marginados.</a:t>
            </a:r>
            <a:endParaRPr lang="es-CO" dirty="0">
              <a:solidFill>
                <a:schemeClr val="tx1"/>
              </a:solidFill>
            </a:endParaRPr>
          </a:p>
        </p:txBody>
      </p:sp>
    </p:spTree>
    <p:extLst>
      <p:ext uri="{BB962C8B-B14F-4D97-AF65-F5344CB8AC3E}">
        <p14:creationId xmlns:p14="http://schemas.microsoft.com/office/powerpoint/2010/main" val="21215533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a:xfrm>
            <a:off x="467544" y="3645024"/>
            <a:ext cx="8064895" cy="3404045"/>
          </a:xfrm>
        </p:spPr>
        <p:txBody>
          <a:bodyPr>
            <a:normAutofit/>
          </a:bodyPr>
          <a:lstStyle/>
          <a:p>
            <a:pPr marL="0" indent="0" algn="just">
              <a:buNone/>
            </a:pPr>
            <a:r>
              <a:rPr lang="es-CO" b="1" dirty="0">
                <a:solidFill>
                  <a:schemeClr val="tx1"/>
                </a:solidFill>
              </a:rPr>
              <a:t>En inspirarse, nutrirse, apropiarse de esta experiencia es donde ha de estar la suerte y la gracia de los discípulos de San Vicente. Por consiguiente, es también hacia esta meta adonde el asesor deberá orientar al grupo vicentino que acompaña. Una experiencia que se irá convirtiendo en la motivación más profunda para el servicio y el anuncio del Reino a los pobres, rostros sufrientes de </a:t>
            </a:r>
            <a:r>
              <a:rPr lang="es-CO" b="1" dirty="0" smtClean="0">
                <a:solidFill>
                  <a:schemeClr val="tx1"/>
                </a:solidFill>
              </a:rPr>
              <a:t>Cristo. </a:t>
            </a:r>
            <a:endParaRPr lang="es-CO" b="1" dirty="0">
              <a:solidFill>
                <a:schemeClr val="tx1"/>
              </a:solidFill>
            </a:endParaRP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0" y="404664"/>
            <a:ext cx="2304255" cy="2860651"/>
          </a:xfrm>
          <a:prstGeom prst="rect">
            <a:avLst/>
          </a:prstGeom>
        </p:spPr>
      </p:pic>
    </p:spTree>
    <p:extLst>
      <p:ext uri="{BB962C8B-B14F-4D97-AF65-F5344CB8AC3E}">
        <p14:creationId xmlns:p14="http://schemas.microsoft.com/office/powerpoint/2010/main" val="14894608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txBox="1">
            <a:spLocks/>
          </p:cNvSpPr>
          <p:nvPr/>
        </p:nvSpPr>
        <p:spPr>
          <a:xfrm>
            <a:off x="2915816" y="1484784"/>
            <a:ext cx="3960440" cy="576064"/>
          </a:xfrm>
          <a:prstGeom prst="rect">
            <a:avLst/>
          </a:prstGeom>
        </p:spPr>
        <p:txBody>
          <a:bodyPr>
            <a:normAutofit lnSpcReduction="1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just">
              <a:buNone/>
            </a:pPr>
            <a:r>
              <a:rPr lang="es-CO" sz="3200" b="1" dirty="0" smtClean="0">
                <a:solidFill>
                  <a:schemeClr val="tx1"/>
                </a:solidFill>
              </a:rPr>
              <a:t>Perfil del Asesor</a:t>
            </a:r>
            <a:r>
              <a:rPr lang="es-CO" b="1" dirty="0" smtClean="0">
                <a:solidFill>
                  <a:schemeClr val="tx1"/>
                </a:solidFill>
              </a:rPr>
              <a:t>:</a:t>
            </a:r>
            <a:endParaRPr lang="es-CO" b="1" dirty="0">
              <a:solidFill>
                <a:schemeClr val="tx1"/>
              </a:solidFill>
            </a:endParaRPr>
          </a:p>
        </p:txBody>
      </p:sp>
      <p:sp>
        <p:nvSpPr>
          <p:cNvPr id="3" name="Marcador de contenido 1"/>
          <p:cNvSpPr txBox="1">
            <a:spLocks/>
          </p:cNvSpPr>
          <p:nvPr/>
        </p:nvSpPr>
        <p:spPr>
          <a:xfrm>
            <a:off x="323528" y="2492896"/>
            <a:ext cx="8424936" cy="2664296"/>
          </a:xfrm>
          <a:prstGeom prst="rect">
            <a:avLst/>
          </a:prstGeom>
        </p:spPr>
        <p:txBody>
          <a:bodyPr>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just">
              <a:buNone/>
            </a:pPr>
            <a:r>
              <a:rPr lang="es-CO" dirty="0"/>
              <a:t>Un asesor no está ordinariamente capacitado para ejercer su servicio sin un adiestramiento previo. Y luego, no está ya inmune de peligros en la forma de practicarlo. Se le impone, pues, una preparación conveniente y una habitual revisión y puesta al día. Aquí indico sólo algunos aspectos que merecen atención</a:t>
            </a:r>
            <a:r>
              <a:rPr lang="es-CO" dirty="0" smtClean="0"/>
              <a:t>:</a:t>
            </a:r>
          </a:p>
          <a:p>
            <a:pPr marL="457200" indent="-457200" algn="just">
              <a:buAutoNum type="arabicPeriod"/>
            </a:pPr>
            <a:endParaRPr lang="es-CO" b="1" dirty="0" smtClean="0">
              <a:solidFill>
                <a:schemeClr val="tx1"/>
              </a:solidFill>
            </a:endParaRPr>
          </a:p>
          <a:p>
            <a:pPr marL="0" indent="0" algn="just">
              <a:buNone/>
            </a:pPr>
            <a:endParaRPr lang="es-CO" b="1" dirty="0">
              <a:solidFill>
                <a:schemeClr val="tx1"/>
              </a:solidFill>
            </a:endParaRPr>
          </a:p>
          <a:p>
            <a:pPr marL="0" indent="0" algn="just">
              <a:buNone/>
            </a:pPr>
            <a:endParaRPr lang="es-CO" b="1" dirty="0" smtClean="0">
              <a:solidFill>
                <a:schemeClr val="tx1"/>
              </a:solidFill>
            </a:endParaRPr>
          </a:p>
          <a:p>
            <a:pPr marL="0" indent="0" algn="just">
              <a:buNone/>
            </a:pPr>
            <a:endParaRPr lang="es-CO" b="1" dirty="0">
              <a:solidFill>
                <a:schemeClr val="tx1"/>
              </a:solidFill>
            </a:endParaRPr>
          </a:p>
        </p:txBody>
      </p:sp>
    </p:spTree>
    <p:extLst>
      <p:ext uri="{BB962C8B-B14F-4D97-AF65-F5344CB8AC3E}">
        <p14:creationId xmlns:p14="http://schemas.microsoft.com/office/powerpoint/2010/main" val="17779437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611560" y="1191232"/>
            <a:ext cx="3744416" cy="4247317"/>
          </a:xfrm>
          <a:prstGeom prst="rect">
            <a:avLst/>
          </a:prstGeom>
        </p:spPr>
        <p:txBody>
          <a:bodyPr wrap="square">
            <a:spAutoFit/>
          </a:bodyPr>
          <a:lstStyle/>
          <a:p>
            <a:pPr marL="457200" indent="-457200" algn="just">
              <a:buAutoNum type="arabicPeriod"/>
            </a:pPr>
            <a:r>
              <a:rPr lang="es-CO" b="1" dirty="0"/>
              <a:t>Experiencia espiritual experiencia de vida.</a:t>
            </a:r>
          </a:p>
          <a:p>
            <a:pPr algn="just"/>
            <a:r>
              <a:rPr lang="es-CO" dirty="0"/>
              <a:t>Sólo si vive una verdadera experiencia de Dios en el encuentro con Jesucristo, evangelizador y servidor de los pobres, podrá sintonizar con el movimiento del Espíritu en el grupo que asesora. Los conocimientos teológicos y de la espiritualidad vicentina son imprescindibles; pero todo ello es insuficiente si el asesor no mantiene viva aquella sensibilidad espiritual que es síntoma de 	madurez cristiana.</a:t>
            </a:r>
            <a:endParaRPr lang="es-CO" b="1" dirty="0"/>
          </a:p>
        </p:txBody>
      </p:sp>
      <p:sp>
        <p:nvSpPr>
          <p:cNvPr id="3" name="Rectángulo 2"/>
          <p:cNvSpPr/>
          <p:nvPr/>
        </p:nvSpPr>
        <p:spPr>
          <a:xfrm>
            <a:off x="4644008" y="1052734"/>
            <a:ext cx="3744416" cy="4524315"/>
          </a:xfrm>
          <a:prstGeom prst="rect">
            <a:avLst/>
          </a:prstGeom>
        </p:spPr>
        <p:txBody>
          <a:bodyPr wrap="square">
            <a:spAutoFit/>
          </a:bodyPr>
          <a:lstStyle/>
          <a:p>
            <a:pPr algn="just"/>
            <a:r>
              <a:rPr lang="es-CO" b="1" dirty="0" smtClean="0"/>
              <a:t>2.  Experiencia </a:t>
            </a:r>
            <a:r>
              <a:rPr lang="es-CO" b="1" dirty="0"/>
              <a:t>Pastoral. </a:t>
            </a:r>
          </a:p>
          <a:p>
            <a:pPr marL="301943" lvl="1" indent="0" algn="just">
              <a:buNone/>
            </a:pPr>
            <a:r>
              <a:rPr lang="es-CO" dirty="0"/>
              <a:t>Algún tipo de trabajo pastoral entre los pobres, el conocimiento vivo de sus sufrimientos y carencias espirituales y materiales, es igualmente necesario. Sólo una praxis evangelizadora de los pobres dará al asesor la sensibilidad necesaria para orientar a los grupos laicos de la FV que no son tanto productores de pensamiento teórico como trabajadores entre los pobres que se mueven en su mundo de pobreza.</a:t>
            </a:r>
            <a:endParaRPr lang="es-CO" b="1" dirty="0"/>
          </a:p>
        </p:txBody>
      </p:sp>
      <p:sp>
        <p:nvSpPr>
          <p:cNvPr id="4" name="Rectángulo 3"/>
          <p:cNvSpPr/>
          <p:nvPr/>
        </p:nvSpPr>
        <p:spPr>
          <a:xfrm>
            <a:off x="3707904" y="5609128"/>
            <a:ext cx="2116285" cy="923330"/>
          </a:xfrm>
          <a:prstGeom prst="rect">
            <a:avLst/>
          </a:prstGeom>
          <a:noFill/>
        </p:spPr>
        <p:txBody>
          <a:bodyPr wrap="none" lIns="91440" tIns="45720" rIns="91440" bIns="45720">
            <a:spAutoFit/>
          </a:bodyPr>
          <a:lstStyle/>
          <a:p>
            <a:pPr algn="ctr"/>
            <a:r>
              <a:rPr lang="es-ES" sz="5400" b="1" dirty="0" smtClean="0">
                <a:ln w="22225">
                  <a:solidFill>
                    <a:schemeClr val="accent2"/>
                  </a:solidFill>
                  <a:prstDash val="solid"/>
                </a:ln>
                <a:solidFill>
                  <a:schemeClr val="accent2">
                    <a:lumMod val="40000"/>
                    <a:lumOff val="60000"/>
                  </a:schemeClr>
                </a:solidFill>
              </a:rPr>
              <a:t>Perfil. </a:t>
            </a:r>
            <a:endParaRPr lang="es-ES"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22476482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39552" y="1191234"/>
            <a:ext cx="3744416" cy="3447098"/>
          </a:xfrm>
          <a:prstGeom prst="rect">
            <a:avLst/>
          </a:prstGeom>
        </p:spPr>
        <p:txBody>
          <a:bodyPr wrap="square">
            <a:spAutoFit/>
          </a:bodyPr>
          <a:lstStyle/>
          <a:p>
            <a:pPr algn="just"/>
            <a:r>
              <a:rPr lang="es-CO" sz="2000" b="1" dirty="0"/>
              <a:t>3. La oración del </a:t>
            </a:r>
            <a:r>
              <a:rPr lang="es-CO" sz="2000" b="1" dirty="0" smtClean="0"/>
              <a:t>asesor:</a:t>
            </a:r>
          </a:p>
          <a:p>
            <a:pPr algn="just"/>
            <a:r>
              <a:rPr lang="es-CO" dirty="0" smtClean="0"/>
              <a:t>En </a:t>
            </a:r>
            <a:r>
              <a:rPr lang="es-CO" dirty="0"/>
              <a:t>gran parte, el asesor debe apoyar su misión en la oración. Comunión con Dios y comunión con el grupo que asesora son los dos polos de esta oración de intercesión: ponerse ante Dios y ante el grupo, pedir por ellos y por sí mismo y, en abandono total de sí mismo (es decir, de las propias maneras de ver y de los intereses personales), dejar que Dios vaya transformando el corazón. </a:t>
            </a:r>
          </a:p>
        </p:txBody>
      </p:sp>
      <p:sp>
        <p:nvSpPr>
          <p:cNvPr id="3" name="Rectángulo 2"/>
          <p:cNvSpPr/>
          <p:nvPr/>
        </p:nvSpPr>
        <p:spPr>
          <a:xfrm>
            <a:off x="4644008" y="1052734"/>
            <a:ext cx="3744416" cy="4801314"/>
          </a:xfrm>
          <a:prstGeom prst="rect">
            <a:avLst/>
          </a:prstGeom>
        </p:spPr>
        <p:txBody>
          <a:bodyPr wrap="square">
            <a:spAutoFit/>
          </a:bodyPr>
          <a:lstStyle/>
          <a:p>
            <a:pPr algn="just"/>
            <a:r>
              <a:rPr lang="es-CO" b="1" dirty="0" smtClean="0"/>
              <a:t>4.  Psicología?</a:t>
            </a:r>
            <a:endParaRPr lang="es-CO" b="1" dirty="0"/>
          </a:p>
          <a:p>
            <a:pPr marL="301943" lvl="1" indent="0" algn="just">
              <a:buNone/>
            </a:pPr>
            <a:r>
              <a:rPr lang="es-CO" dirty="0"/>
              <a:t>Una asesor debería ser una persona madura desde el punto de vista psicológico. La madurez no es perfección, sino aceptación de sí mismo. Entonces, estamos hablando de una persona amable y capaz de relacionarse con los demás, con una buena dosis de confianza en sí misma que proviene de una buena autoestima. Esta proviene, a su vez, de un buen conocimiento de las propias limitaciones y fuerzas, tendencias y trampas; y sobre todo, del hecho de sentirse reconciliado con ellas. </a:t>
            </a:r>
            <a:endParaRPr lang="es-CO" b="1" dirty="0"/>
          </a:p>
        </p:txBody>
      </p:sp>
      <p:sp>
        <p:nvSpPr>
          <p:cNvPr id="4" name="Rectángulo 3"/>
          <p:cNvSpPr/>
          <p:nvPr/>
        </p:nvSpPr>
        <p:spPr>
          <a:xfrm>
            <a:off x="3707904" y="5609128"/>
            <a:ext cx="2116285" cy="923330"/>
          </a:xfrm>
          <a:prstGeom prst="rect">
            <a:avLst/>
          </a:prstGeom>
          <a:noFill/>
        </p:spPr>
        <p:txBody>
          <a:bodyPr wrap="none" lIns="91440" tIns="45720" rIns="91440" bIns="45720">
            <a:spAutoFit/>
          </a:bodyPr>
          <a:lstStyle/>
          <a:p>
            <a:pPr algn="ctr"/>
            <a:r>
              <a:rPr lang="es-ES" sz="5400" b="1" dirty="0" smtClean="0">
                <a:ln w="22225">
                  <a:solidFill>
                    <a:schemeClr val="accent2"/>
                  </a:solidFill>
                  <a:prstDash val="solid"/>
                </a:ln>
                <a:solidFill>
                  <a:schemeClr val="accent2">
                    <a:lumMod val="40000"/>
                    <a:lumOff val="60000"/>
                  </a:schemeClr>
                </a:solidFill>
              </a:rPr>
              <a:t>Perfil. </a:t>
            </a:r>
            <a:endParaRPr lang="es-ES"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36129106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67544" y="836712"/>
            <a:ext cx="3744416" cy="5109091"/>
          </a:xfrm>
          <a:prstGeom prst="rect">
            <a:avLst/>
          </a:prstGeom>
        </p:spPr>
        <p:txBody>
          <a:bodyPr wrap="square">
            <a:spAutoFit/>
          </a:bodyPr>
          <a:lstStyle/>
          <a:p>
            <a:pPr algn="just"/>
            <a:r>
              <a:rPr lang="es-CO" sz="2000" b="1" dirty="0" smtClean="0"/>
              <a:t>5. Sentido Eclesial:</a:t>
            </a:r>
          </a:p>
          <a:p>
            <a:pPr algn="just"/>
            <a:r>
              <a:rPr lang="es-CO" dirty="0"/>
              <a:t>También el asesor debe prepararse para ejercer su rol con un gran sentido eclesial, es decir, para ayudar a que el grupo viva su vocación al servicio y evangelización de los pobres, en comunión con la Iglesia Universal, y a comprender que en esta comunión cada acción particular adquiere un valor universal. A este elemento básico habrá que añadir un conocimiento adecuado de la Doctrina Social de la Iglesia, que es desde su origen en León XIII una expresión, ya centenaria, de la opción general de la Iglesia por los pobres en los tiempos modernos. </a:t>
            </a:r>
          </a:p>
        </p:txBody>
      </p:sp>
      <p:sp>
        <p:nvSpPr>
          <p:cNvPr id="3" name="Rectángulo 2"/>
          <p:cNvSpPr/>
          <p:nvPr/>
        </p:nvSpPr>
        <p:spPr>
          <a:xfrm>
            <a:off x="4572000" y="805725"/>
            <a:ext cx="3744416" cy="5139869"/>
          </a:xfrm>
          <a:prstGeom prst="rect">
            <a:avLst/>
          </a:prstGeom>
        </p:spPr>
        <p:txBody>
          <a:bodyPr wrap="square">
            <a:spAutoFit/>
          </a:bodyPr>
          <a:lstStyle/>
          <a:p>
            <a:pPr algn="just"/>
            <a:r>
              <a:rPr lang="es-CO" b="1" dirty="0" smtClean="0"/>
              <a:t>6: </a:t>
            </a:r>
            <a:r>
              <a:rPr lang="es-CO" sz="2000" b="1" dirty="0"/>
              <a:t>Conocimiento de la asociación </a:t>
            </a:r>
            <a:r>
              <a:rPr lang="es-CO" sz="2000" b="1" dirty="0" smtClean="0"/>
              <a:t>       por </a:t>
            </a:r>
            <a:r>
              <a:rPr lang="es-CO" sz="2000" b="1" dirty="0"/>
              <a:t>la que </a:t>
            </a:r>
            <a:r>
              <a:rPr lang="es-CO" sz="2000" b="1" dirty="0" smtClean="0"/>
              <a:t>trabaja: </a:t>
            </a:r>
            <a:endParaRPr lang="es-CO" sz="2000" b="1" dirty="0"/>
          </a:p>
          <a:p>
            <a:pPr marL="301943" lvl="1" indent="0" algn="just">
              <a:buNone/>
            </a:pPr>
            <a:r>
              <a:rPr lang="es-CO" dirty="0"/>
              <a:t>El asesor deberá conocer también la asociación por la que trabaja, su historia y sus características propias dentro de la gran FV. Pues esas diferencias existen y conviene mucho mantenerlas, para mayor riqueza de la Familia y para evitar la amalgama amorfa de sus varias manifestaciones. Pero, más aún que el imprescindible conocimiento teórico, el asesor deberá sentir un verdadero amor y una consecuente dedicación seria a la asociación que le corresponde.</a:t>
            </a:r>
            <a:endParaRPr lang="es-CO" b="1" dirty="0"/>
          </a:p>
        </p:txBody>
      </p:sp>
      <p:sp>
        <p:nvSpPr>
          <p:cNvPr id="4" name="Rectángulo 3"/>
          <p:cNvSpPr/>
          <p:nvPr/>
        </p:nvSpPr>
        <p:spPr>
          <a:xfrm>
            <a:off x="3563888" y="5733256"/>
            <a:ext cx="2116285" cy="923330"/>
          </a:xfrm>
          <a:prstGeom prst="rect">
            <a:avLst/>
          </a:prstGeom>
          <a:noFill/>
        </p:spPr>
        <p:txBody>
          <a:bodyPr wrap="none" lIns="91440" tIns="45720" rIns="91440" bIns="45720">
            <a:spAutoFit/>
          </a:bodyPr>
          <a:lstStyle/>
          <a:p>
            <a:pPr algn="ctr"/>
            <a:r>
              <a:rPr lang="es-ES" sz="5400" b="1" dirty="0" smtClean="0">
                <a:ln w="22225">
                  <a:solidFill>
                    <a:schemeClr val="accent2"/>
                  </a:solidFill>
                  <a:prstDash val="solid"/>
                </a:ln>
                <a:solidFill>
                  <a:schemeClr val="accent2">
                    <a:lumMod val="40000"/>
                    <a:lumOff val="60000"/>
                  </a:schemeClr>
                </a:solidFill>
              </a:rPr>
              <a:t>Perfil. </a:t>
            </a:r>
            <a:endParaRPr lang="es-ES"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11152595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67544" y="2609528"/>
            <a:ext cx="8229600" cy="4248472"/>
          </a:xfrm>
        </p:spPr>
        <p:txBody>
          <a:bodyPr>
            <a:normAutofit fontScale="90000"/>
          </a:bodyPr>
          <a:lstStyle/>
          <a:p>
            <a:pPr marL="742950" indent="-742950">
              <a:buFont typeface="+mj-lt"/>
              <a:buAutoNum type="arabicPeriod"/>
            </a:pPr>
            <a:r>
              <a:rPr lang="es-CO" dirty="0" smtClean="0">
                <a:solidFill>
                  <a:schemeClr val="tx1"/>
                </a:solidFill>
              </a:rPr>
              <a:t> </a:t>
            </a:r>
            <a:r>
              <a:rPr lang="es-CO" dirty="0">
                <a:solidFill>
                  <a:schemeClr val="tx1"/>
                </a:solidFill>
              </a:rPr>
              <a:t>Asesoría liberadora, no </a:t>
            </a:r>
            <a:r>
              <a:rPr lang="es-CO" dirty="0" smtClean="0">
                <a:solidFill>
                  <a:schemeClr val="tx1"/>
                </a:solidFill>
              </a:rPr>
              <a:t>directiva.</a:t>
            </a:r>
            <a:br>
              <a:rPr lang="es-CO" dirty="0" smtClean="0">
                <a:solidFill>
                  <a:schemeClr val="tx1"/>
                </a:solidFill>
              </a:rPr>
            </a:br>
            <a:r>
              <a:rPr lang="es-CO" dirty="0" smtClean="0">
                <a:solidFill>
                  <a:schemeClr val="tx1"/>
                </a:solidFill>
              </a:rPr>
              <a:t>2. </a:t>
            </a:r>
            <a:r>
              <a:rPr lang="es-CO" dirty="0">
                <a:solidFill>
                  <a:schemeClr val="tx1"/>
                </a:solidFill>
              </a:rPr>
              <a:t>“Guiados por el espíritu de Dios</a:t>
            </a:r>
            <a:r>
              <a:rPr lang="es-CO" dirty="0" smtClean="0">
                <a:solidFill>
                  <a:schemeClr val="tx1"/>
                </a:solidFill>
              </a:rPr>
              <a:t>”. </a:t>
            </a:r>
            <a:br>
              <a:rPr lang="es-CO" dirty="0" smtClean="0">
                <a:solidFill>
                  <a:schemeClr val="tx1"/>
                </a:solidFill>
              </a:rPr>
            </a:br>
            <a:r>
              <a:rPr lang="es-CO" dirty="0" smtClean="0">
                <a:solidFill>
                  <a:schemeClr val="tx1"/>
                </a:solidFill>
              </a:rPr>
              <a:t>3. “No </a:t>
            </a:r>
            <a:r>
              <a:rPr lang="es-CO" dirty="0">
                <a:solidFill>
                  <a:schemeClr val="tx1"/>
                </a:solidFill>
              </a:rPr>
              <a:t>se dejen llamar maestro... Ni llamen a nadie padre... Ni tampoco se dejen llamar directores</a:t>
            </a:r>
            <a:r>
              <a:rPr lang="es-CO" dirty="0" smtClean="0">
                <a:solidFill>
                  <a:schemeClr val="tx1"/>
                </a:solidFill>
              </a:rPr>
              <a:t>...”</a:t>
            </a:r>
            <a:br>
              <a:rPr lang="es-CO" dirty="0" smtClean="0">
                <a:solidFill>
                  <a:schemeClr val="tx1"/>
                </a:solidFill>
              </a:rPr>
            </a:br>
            <a:r>
              <a:rPr lang="es-CO" dirty="0" smtClean="0">
                <a:solidFill>
                  <a:schemeClr val="tx1"/>
                </a:solidFill>
              </a:rPr>
              <a:t/>
            </a:r>
            <a:br>
              <a:rPr lang="es-CO" dirty="0" smtClean="0">
                <a:solidFill>
                  <a:schemeClr val="tx1"/>
                </a:solidFill>
              </a:rPr>
            </a:br>
            <a:endParaRPr lang="es-CO" dirty="0">
              <a:solidFill>
                <a:schemeClr val="tx1"/>
              </a:solidFill>
            </a:endParaRPr>
          </a:p>
        </p:txBody>
      </p:sp>
      <p:sp>
        <p:nvSpPr>
          <p:cNvPr id="3" name="Rectángulo 2"/>
          <p:cNvSpPr/>
          <p:nvPr/>
        </p:nvSpPr>
        <p:spPr>
          <a:xfrm>
            <a:off x="3203848" y="764704"/>
            <a:ext cx="3600400" cy="584775"/>
          </a:xfrm>
          <a:prstGeom prst="rect">
            <a:avLst/>
          </a:prstGeom>
        </p:spPr>
        <p:txBody>
          <a:bodyPr wrap="square">
            <a:spAutoFit/>
          </a:bodyPr>
          <a:lstStyle/>
          <a:p>
            <a:pPr algn="just"/>
            <a:r>
              <a:rPr lang="es-CO" sz="3200" b="1" dirty="0" smtClean="0"/>
              <a:t>El Rol del asesor:</a:t>
            </a:r>
            <a:endParaRPr lang="es-CO" sz="4400" b="1" dirty="0"/>
          </a:p>
        </p:txBody>
      </p:sp>
    </p:spTree>
    <p:extLst>
      <p:ext uri="{BB962C8B-B14F-4D97-AF65-F5344CB8AC3E}">
        <p14:creationId xmlns:p14="http://schemas.microsoft.com/office/powerpoint/2010/main" val="33740475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95535" y="548520"/>
            <a:ext cx="8280920" cy="3447098"/>
          </a:xfrm>
          <a:prstGeom prst="rect">
            <a:avLst/>
          </a:prstGeom>
        </p:spPr>
        <p:txBody>
          <a:bodyPr wrap="square">
            <a:spAutoFit/>
          </a:bodyPr>
          <a:lstStyle/>
          <a:p>
            <a:pPr algn="just"/>
            <a:r>
              <a:rPr lang="es-CO" sz="4000" dirty="0">
                <a:latin typeface="+mj-lt"/>
                <a:ea typeface="+mj-ea"/>
                <a:cs typeface="+mj-cs"/>
              </a:rPr>
              <a:t>4. “Es preciso que él crezca y que yo disminuya</a:t>
            </a:r>
            <a:r>
              <a:rPr lang="es-CO" sz="4000" dirty="0" smtClean="0">
                <a:latin typeface="+mj-lt"/>
                <a:ea typeface="+mj-ea"/>
                <a:cs typeface="+mj-cs"/>
              </a:rPr>
              <a:t>”. </a:t>
            </a:r>
            <a:r>
              <a:rPr lang="es-CO" sz="4000" dirty="0">
                <a:latin typeface="+mj-lt"/>
                <a:ea typeface="+mj-ea"/>
                <a:cs typeface="+mj-cs"/>
              </a:rPr>
              <a:t/>
            </a:r>
            <a:br>
              <a:rPr lang="es-CO" sz="4000" dirty="0">
                <a:latin typeface="+mj-lt"/>
                <a:ea typeface="+mj-ea"/>
                <a:cs typeface="+mj-cs"/>
              </a:rPr>
            </a:br>
            <a:r>
              <a:rPr lang="es-CO" sz="4000" dirty="0">
                <a:latin typeface="+mj-lt"/>
                <a:ea typeface="+mj-ea"/>
                <a:cs typeface="+mj-cs"/>
              </a:rPr>
              <a:t>5. Un grupo de laicos vicentinos está destinado a la misión</a:t>
            </a:r>
            <a:r>
              <a:rPr lang="es-CO" sz="4000" dirty="0" smtClean="0">
                <a:latin typeface="+mj-lt"/>
                <a:ea typeface="+mj-ea"/>
                <a:cs typeface="+mj-cs"/>
              </a:rPr>
              <a:t>.</a:t>
            </a:r>
          </a:p>
          <a:p>
            <a:pPr algn="just"/>
            <a:endParaRPr lang="es-CO" sz="4000" dirty="0">
              <a:latin typeface="+mj-lt"/>
              <a:ea typeface="+mj-ea"/>
              <a:cs typeface="+mj-cs"/>
            </a:endParaRPr>
          </a:p>
          <a:p>
            <a:pPr marL="457200" indent="-457200" algn="just">
              <a:buAutoNum type="arabicPeriod"/>
            </a:pPr>
            <a:endParaRPr lang="es-CO" b="1" dirty="0"/>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39952" y="3212976"/>
            <a:ext cx="3600400" cy="2883189"/>
          </a:xfrm>
          <a:prstGeom prst="rect">
            <a:avLst/>
          </a:prstGeom>
        </p:spPr>
      </p:pic>
      <p:sp>
        <p:nvSpPr>
          <p:cNvPr id="4" name="Flecha derecha 3"/>
          <p:cNvSpPr/>
          <p:nvPr/>
        </p:nvSpPr>
        <p:spPr>
          <a:xfrm>
            <a:off x="1187624" y="4221088"/>
            <a:ext cx="2376264" cy="936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237434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21804" y="498303"/>
            <a:ext cx="7772400" cy="1780108"/>
          </a:xfrm>
        </p:spPr>
        <p:txBody>
          <a:bodyPr/>
          <a:lstStyle/>
          <a:p>
            <a:r>
              <a:rPr lang="es-CO" b="1" dirty="0" smtClean="0">
                <a:solidFill>
                  <a:schemeClr val="tx1"/>
                </a:solidFill>
              </a:rPr>
              <a:t>TEMATICA Y PRESENTACION DE ACTIVIDADES</a:t>
            </a:r>
            <a:endParaRPr lang="es-CO" b="1" dirty="0">
              <a:solidFill>
                <a:schemeClr val="tx1"/>
              </a:solidFill>
            </a:endParaRPr>
          </a:p>
        </p:txBody>
      </p:sp>
      <p:sp>
        <p:nvSpPr>
          <p:cNvPr id="3" name="2 Subtítulo"/>
          <p:cNvSpPr>
            <a:spLocks noGrp="1"/>
          </p:cNvSpPr>
          <p:nvPr>
            <p:ph type="subTitle" idx="1"/>
          </p:nvPr>
        </p:nvSpPr>
        <p:spPr/>
        <p:txBody>
          <a:bodyPr/>
          <a:lstStyle/>
          <a:p>
            <a:endParaRPr lang="es-CO" dirty="0"/>
          </a:p>
        </p:txBody>
      </p:sp>
      <p:pic>
        <p:nvPicPr>
          <p:cNvPr id="2050" name="Picture 2" descr="C:\Users\UsuarioDell\Desktop\PRESENTACION ASESORES CALI\repensa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9732" y="2630816"/>
            <a:ext cx="4824536" cy="3323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69209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771800" y="764704"/>
            <a:ext cx="4032448" cy="584775"/>
          </a:xfrm>
          <a:prstGeom prst="rect">
            <a:avLst/>
          </a:prstGeom>
        </p:spPr>
        <p:txBody>
          <a:bodyPr wrap="square">
            <a:spAutoFit/>
          </a:bodyPr>
          <a:lstStyle/>
          <a:p>
            <a:pPr algn="just"/>
            <a:r>
              <a:rPr lang="es-CO" sz="3200" b="1" dirty="0" smtClean="0"/>
              <a:t>Funciones del asesor: </a:t>
            </a:r>
            <a:endParaRPr lang="es-CO" sz="4400" b="1" dirty="0"/>
          </a:p>
        </p:txBody>
      </p:sp>
      <p:sp>
        <p:nvSpPr>
          <p:cNvPr id="3" name="Rectángulo 2"/>
          <p:cNvSpPr/>
          <p:nvPr/>
        </p:nvSpPr>
        <p:spPr>
          <a:xfrm>
            <a:off x="5796136" y="2362577"/>
            <a:ext cx="2304256" cy="584775"/>
          </a:xfrm>
          <a:prstGeom prst="rect">
            <a:avLst/>
          </a:prstGeom>
        </p:spPr>
        <p:txBody>
          <a:bodyPr wrap="square">
            <a:spAutoFit/>
          </a:bodyPr>
          <a:lstStyle/>
          <a:p>
            <a:r>
              <a:rPr lang="es-CO" sz="3200" b="1" dirty="0" smtClean="0">
                <a:solidFill>
                  <a:schemeClr val="accent3">
                    <a:lumMod val="75000"/>
                  </a:schemeClr>
                </a:solidFill>
              </a:rPr>
              <a:t>ESPIRITUAL</a:t>
            </a:r>
            <a:endParaRPr lang="es-CO" sz="3200" b="1" dirty="0">
              <a:solidFill>
                <a:schemeClr val="accent3">
                  <a:lumMod val="75000"/>
                </a:schemeClr>
              </a:solidFill>
            </a:endParaRPr>
          </a:p>
        </p:txBody>
      </p:sp>
      <p:sp>
        <p:nvSpPr>
          <p:cNvPr id="4" name="Rectángulo 3"/>
          <p:cNvSpPr/>
          <p:nvPr/>
        </p:nvSpPr>
        <p:spPr>
          <a:xfrm>
            <a:off x="611560" y="1808580"/>
            <a:ext cx="4572000" cy="2031325"/>
          </a:xfrm>
          <a:prstGeom prst="rect">
            <a:avLst/>
          </a:prstGeom>
        </p:spPr>
        <p:txBody>
          <a:bodyPr>
            <a:spAutoFit/>
          </a:bodyPr>
          <a:lstStyle/>
          <a:p>
            <a:r>
              <a:rPr lang="es-CO" dirty="0"/>
              <a:t>A. El asesor ha de ser, por encima de todo, una persona que sabe transmitir al grupo </a:t>
            </a:r>
            <a:r>
              <a:rPr lang="es-CO" dirty="0" smtClean="0"/>
              <a:t> </a:t>
            </a:r>
            <a:r>
              <a:rPr lang="es-CO" dirty="0"/>
              <a:t>su experiencia de fe en Jesucristo y animar a que sus miembros se conviertan, como Vicente de Paúl, en discípulos que siguen a Jesús para realizar junto con Él la misión de evangelizar y servir a los pobres.</a:t>
            </a:r>
          </a:p>
        </p:txBody>
      </p:sp>
      <p:sp>
        <p:nvSpPr>
          <p:cNvPr id="5" name="Rectángulo 4"/>
          <p:cNvSpPr/>
          <p:nvPr/>
        </p:nvSpPr>
        <p:spPr>
          <a:xfrm>
            <a:off x="4788024" y="3717032"/>
            <a:ext cx="4302224" cy="646331"/>
          </a:xfrm>
          <a:prstGeom prst="rect">
            <a:avLst/>
          </a:prstGeom>
        </p:spPr>
        <p:txBody>
          <a:bodyPr wrap="square">
            <a:spAutoFit/>
          </a:bodyPr>
          <a:lstStyle/>
          <a:p>
            <a:r>
              <a:rPr lang="es-CO" dirty="0"/>
              <a:t>B. Ha de cuidar de que el grupo viva y se rija por el espíritu </a:t>
            </a:r>
            <a:r>
              <a:rPr lang="es-CO" dirty="0" smtClean="0"/>
              <a:t>vicentino.</a:t>
            </a:r>
            <a:endParaRPr lang="es-CO" dirty="0"/>
          </a:p>
        </p:txBody>
      </p:sp>
      <p:sp>
        <p:nvSpPr>
          <p:cNvPr id="6" name="Rectángulo 5"/>
          <p:cNvSpPr/>
          <p:nvPr/>
        </p:nvSpPr>
        <p:spPr>
          <a:xfrm>
            <a:off x="1475656" y="4422592"/>
            <a:ext cx="4572000" cy="2308324"/>
          </a:xfrm>
          <a:prstGeom prst="rect">
            <a:avLst/>
          </a:prstGeom>
        </p:spPr>
        <p:txBody>
          <a:bodyPr>
            <a:spAutoFit/>
          </a:bodyPr>
          <a:lstStyle/>
          <a:p>
            <a:r>
              <a:rPr lang="es-CO" dirty="0"/>
              <a:t>C. El que un grupo vicentino de laicos no sea propiamente un grupo de oración no excluye, de ninguna manera, la posibilidad de que el asesor promueva entre sus miembros una vida de oración y de celebración de la eucaristía como alimento de la fe y motive para continuar evangelizando y sirviendo a los pobres, rostros vivos de Cristo. </a:t>
            </a:r>
          </a:p>
        </p:txBody>
      </p:sp>
      <p:sp>
        <p:nvSpPr>
          <p:cNvPr id="7" name="Flecha derecha 6"/>
          <p:cNvSpPr/>
          <p:nvPr/>
        </p:nvSpPr>
        <p:spPr>
          <a:xfrm rot="9661356">
            <a:off x="5868144" y="1700808"/>
            <a:ext cx="57606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Flecha derecha 8"/>
          <p:cNvSpPr/>
          <p:nvPr/>
        </p:nvSpPr>
        <p:spPr>
          <a:xfrm rot="9661356">
            <a:off x="6336117" y="3295083"/>
            <a:ext cx="57606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Flecha derecha 9"/>
          <p:cNvSpPr/>
          <p:nvPr/>
        </p:nvSpPr>
        <p:spPr>
          <a:xfrm rot="9661356">
            <a:off x="6835426" y="5400745"/>
            <a:ext cx="57606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2690701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771800" y="764704"/>
            <a:ext cx="4032448" cy="584775"/>
          </a:xfrm>
          <a:prstGeom prst="rect">
            <a:avLst/>
          </a:prstGeom>
        </p:spPr>
        <p:txBody>
          <a:bodyPr wrap="square">
            <a:spAutoFit/>
          </a:bodyPr>
          <a:lstStyle/>
          <a:p>
            <a:pPr algn="just"/>
            <a:r>
              <a:rPr lang="es-CO" sz="3200" b="1" dirty="0" smtClean="0"/>
              <a:t>Funciones del asesor: </a:t>
            </a:r>
            <a:endParaRPr lang="es-CO" sz="4400" b="1" dirty="0"/>
          </a:p>
        </p:txBody>
      </p:sp>
      <p:sp>
        <p:nvSpPr>
          <p:cNvPr id="3" name="Rectángulo 2"/>
          <p:cNvSpPr/>
          <p:nvPr/>
        </p:nvSpPr>
        <p:spPr>
          <a:xfrm>
            <a:off x="5580112" y="2231682"/>
            <a:ext cx="2448272" cy="769441"/>
          </a:xfrm>
          <a:prstGeom prst="rect">
            <a:avLst/>
          </a:prstGeom>
        </p:spPr>
        <p:txBody>
          <a:bodyPr wrap="square">
            <a:spAutoFit/>
          </a:bodyPr>
          <a:lstStyle/>
          <a:p>
            <a:r>
              <a:rPr lang="es-CO" sz="4400" b="1" dirty="0" smtClean="0">
                <a:solidFill>
                  <a:schemeClr val="accent3">
                    <a:lumMod val="75000"/>
                  </a:schemeClr>
                </a:solidFill>
              </a:rPr>
              <a:t>Humana</a:t>
            </a:r>
            <a:endParaRPr lang="es-CO" sz="4400" b="1" dirty="0">
              <a:solidFill>
                <a:schemeClr val="accent3">
                  <a:lumMod val="75000"/>
                </a:schemeClr>
              </a:solidFill>
            </a:endParaRPr>
          </a:p>
        </p:txBody>
      </p:sp>
      <p:sp>
        <p:nvSpPr>
          <p:cNvPr id="4" name="Rectángulo 3"/>
          <p:cNvSpPr/>
          <p:nvPr/>
        </p:nvSpPr>
        <p:spPr>
          <a:xfrm>
            <a:off x="485800" y="1434060"/>
            <a:ext cx="4572000" cy="2585323"/>
          </a:xfrm>
          <a:prstGeom prst="rect">
            <a:avLst/>
          </a:prstGeom>
        </p:spPr>
        <p:txBody>
          <a:bodyPr>
            <a:spAutoFit/>
          </a:bodyPr>
          <a:lstStyle/>
          <a:p>
            <a:r>
              <a:rPr lang="es-CO" dirty="0"/>
              <a:t>A. La primera es la actitud profunda de </a:t>
            </a:r>
            <a:r>
              <a:rPr lang="es-CO" b="1" dirty="0"/>
              <a:t>acogida</a:t>
            </a:r>
            <a:r>
              <a:rPr lang="es-CO" dirty="0"/>
              <a:t>, mucho más allá, por supuesto, de la educación, la campechanía o la simpatía inicial. Acogida que es recibir y tratar con cariño y delicadeza la experiencia y la vida de la otra persona; saber sintonizar con el corazón, yendo más allá de las palabras que se dicen y se escuchan, y no forzando los </a:t>
            </a:r>
            <a:r>
              <a:rPr lang="es-CO" dirty="0" smtClean="0"/>
              <a:t>silencios. </a:t>
            </a:r>
            <a:endParaRPr lang="es-CO" dirty="0"/>
          </a:p>
        </p:txBody>
      </p:sp>
      <p:sp>
        <p:nvSpPr>
          <p:cNvPr id="6" name="Rectángulo 5"/>
          <p:cNvSpPr/>
          <p:nvPr/>
        </p:nvSpPr>
        <p:spPr>
          <a:xfrm>
            <a:off x="4355976" y="3933056"/>
            <a:ext cx="4572000" cy="2585323"/>
          </a:xfrm>
          <a:prstGeom prst="rect">
            <a:avLst/>
          </a:prstGeom>
        </p:spPr>
        <p:txBody>
          <a:bodyPr>
            <a:spAutoFit/>
          </a:bodyPr>
          <a:lstStyle/>
          <a:p>
            <a:r>
              <a:rPr lang="es-CO" dirty="0"/>
              <a:t>B. </a:t>
            </a:r>
            <a:r>
              <a:rPr lang="es-CO" b="1" dirty="0"/>
              <a:t>Humildad</a:t>
            </a:r>
            <a:r>
              <a:rPr lang="es-CO" dirty="0"/>
              <a:t> de la buena, como segunda actitud. Conciencia viva de que no se es protagonista de nada, sino instrumento limitado de la acción de Dios; no ir a la primera a dar lecciones, sino más bien capacidad de ir aprendiendo día a día las lecciones que los miembros del grupo van dando, porque, de entrada, no se sabe todo, sino más bien casi nada.</a:t>
            </a:r>
          </a:p>
        </p:txBody>
      </p:sp>
      <p:sp>
        <p:nvSpPr>
          <p:cNvPr id="7" name="Rectángulo 6"/>
          <p:cNvSpPr/>
          <p:nvPr/>
        </p:nvSpPr>
        <p:spPr>
          <a:xfrm>
            <a:off x="1331640" y="4884392"/>
            <a:ext cx="2025988" cy="1200329"/>
          </a:xfrm>
          <a:prstGeom prst="rect">
            <a:avLst/>
          </a:prstGeom>
        </p:spPr>
        <p:txBody>
          <a:bodyPr wrap="square">
            <a:spAutoFit/>
          </a:bodyPr>
          <a:lstStyle/>
          <a:p>
            <a:pPr algn="ctr"/>
            <a:r>
              <a:rPr lang="es-CO" sz="2400" b="1" dirty="0" smtClean="0"/>
              <a:t>Crecimiento personal. (4) actitudes.</a:t>
            </a:r>
            <a:endParaRPr lang="es-CO" sz="2400" b="1" dirty="0"/>
          </a:p>
        </p:txBody>
      </p:sp>
    </p:spTree>
    <p:extLst>
      <p:ext uri="{BB962C8B-B14F-4D97-AF65-F5344CB8AC3E}">
        <p14:creationId xmlns:p14="http://schemas.microsoft.com/office/powerpoint/2010/main" val="41850947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627784" y="548680"/>
            <a:ext cx="4032448" cy="584775"/>
          </a:xfrm>
          <a:prstGeom prst="rect">
            <a:avLst/>
          </a:prstGeom>
        </p:spPr>
        <p:txBody>
          <a:bodyPr wrap="square">
            <a:spAutoFit/>
          </a:bodyPr>
          <a:lstStyle/>
          <a:p>
            <a:pPr algn="just"/>
            <a:r>
              <a:rPr lang="es-CO" sz="3200" b="1" dirty="0" smtClean="0"/>
              <a:t>Funciones del asesor: </a:t>
            </a:r>
            <a:endParaRPr lang="es-CO" sz="4400" b="1" dirty="0"/>
          </a:p>
        </p:txBody>
      </p:sp>
      <p:sp>
        <p:nvSpPr>
          <p:cNvPr id="4" name="Rectángulo 3"/>
          <p:cNvSpPr/>
          <p:nvPr/>
        </p:nvSpPr>
        <p:spPr>
          <a:xfrm>
            <a:off x="755576" y="1156654"/>
            <a:ext cx="3312368" cy="5324535"/>
          </a:xfrm>
          <a:prstGeom prst="rect">
            <a:avLst/>
          </a:prstGeom>
        </p:spPr>
        <p:txBody>
          <a:bodyPr wrap="square">
            <a:spAutoFit/>
          </a:bodyPr>
          <a:lstStyle/>
          <a:p>
            <a:pPr algn="just"/>
            <a:r>
              <a:rPr lang="es-CO" sz="2000" dirty="0"/>
              <a:t>La tercera de las actitudes es la </a:t>
            </a:r>
            <a:r>
              <a:rPr lang="es-CO" sz="2000" b="1" dirty="0"/>
              <a:t>paciencia</a:t>
            </a:r>
            <a:r>
              <a:rPr lang="es-CO" sz="2000" dirty="0"/>
              <a:t>. Saber escuchar sin prisas y sin frenos. No medir, ni escatimar, ni regatear el tiempo que se tiene para hacerlo. Ser consciente de que hay que haber escuchado mucho y callado mucho antes de poder decir alguna palabra significativa al otro; y cuando haya que corregir o reprender, no sólo hacerlo respetuosamente, sino también cuando se esté seguro de que se hace por ayudar de verdad al </a:t>
            </a:r>
            <a:r>
              <a:rPr lang="es-CO" sz="2000" dirty="0" smtClean="0"/>
              <a:t>otro. </a:t>
            </a:r>
            <a:endParaRPr lang="es-CO" sz="2000" dirty="0"/>
          </a:p>
        </p:txBody>
      </p:sp>
      <p:sp>
        <p:nvSpPr>
          <p:cNvPr id="5" name="Rectángulo 4"/>
          <p:cNvSpPr/>
          <p:nvPr/>
        </p:nvSpPr>
        <p:spPr>
          <a:xfrm>
            <a:off x="4665177" y="1268760"/>
            <a:ext cx="3510136" cy="4708981"/>
          </a:xfrm>
          <a:prstGeom prst="rect">
            <a:avLst/>
          </a:prstGeom>
        </p:spPr>
        <p:txBody>
          <a:bodyPr wrap="square">
            <a:spAutoFit/>
          </a:bodyPr>
          <a:lstStyle/>
          <a:p>
            <a:pPr algn="just"/>
            <a:r>
              <a:rPr lang="es-CO" sz="2000" dirty="0"/>
              <a:t>D. Y, por último, </a:t>
            </a:r>
            <a:r>
              <a:rPr lang="es-CO" sz="2000" b="1" dirty="0"/>
              <a:t>la abnegación</a:t>
            </a:r>
            <a:r>
              <a:rPr lang="es-CO" sz="2000" dirty="0"/>
              <a:t>. La asesoría es un servicio y, por eso, es el asesor el que se pone a los pies del otro. No convertirse en el centro de atracción. Ser muy sensible a no crear dependencias de ningún tipo ni a poner más exigencias de las que dicta el seguimiento de Jesús y el servicio a los pobres.. Dar plenamente sin depender del afecto, el agradecimiento, la estima y la valoración que se recibe. </a:t>
            </a:r>
          </a:p>
        </p:txBody>
      </p:sp>
    </p:spTree>
    <p:extLst>
      <p:ext uri="{BB962C8B-B14F-4D97-AF65-F5344CB8AC3E}">
        <p14:creationId xmlns:p14="http://schemas.microsoft.com/office/powerpoint/2010/main" val="32619051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771800" y="764704"/>
            <a:ext cx="4032448" cy="584775"/>
          </a:xfrm>
          <a:prstGeom prst="rect">
            <a:avLst/>
          </a:prstGeom>
        </p:spPr>
        <p:txBody>
          <a:bodyPr wrap="square">
            <a:spAutoFit/>
          </a:bodyPr>
          <a:lstStyle/>
          <a:p>
            <a:pPr algn="just"/>
            <a:r>
              <a:rPr lang="es-CO" sz="3200" b="1" dirty="0" smtClean="0"/>
              <a:t>Funciones del asesor: </a:t>
            </a:r>
            <a:endParaRPr lang="es-CO" sz="4400" b="1" dirty="0"/>
          </a:p>
        </p:txBody>
      </p:sp>
      <p:sp>
        <p:nvSpPr>
          <p:cNvPr id="3" name="Rectángulo 2"/>
          <p:cNvSpPr/>
          <p:nvPr/>
        </p:nvSpPr>
        <p:spPr>
          <a:xfrm>
            <a:off x="539552" y="2732215"/>
            <a:ext cx="3402632" cy="769441"/>
          </a:xfrm>
          <a:prstGeom prst="rect">
            <a:avLst/>
          </a:prstGeom>
        </p:spPr>
        <p:txBody>
          <a:bodyPr wrap="square">
            <a:spAutoFit/>
          </a:bodyPr>
          <a:lstStyle/>
          <a:p>
            <a:r>
              <a:rPr lang="es-CO" sz="4400" b="1" dirty="0" smtClean="0">
                <a:solidFill>
                  <a:schemeClr val="accent3">
                    <a:lumMod val="75000"/>
                  </a:schemeClr>
                </a:solidFill>
              </a:rPr>
              <a:t>FORMATIVA</a:t>
            </a:r>
            <a:endParaRPr lang="es-CO" sz="4400" b="1" dirty="0">
              <a:solidFill>
                <a:schemeClr val="accent3">
                  <a:lumMod val="75000"/>
                </a:schemeClr>
              </a:solidFill>
            </a:endParaRPr>
          </a:p>
        </p:txBody>
      </p:sp>
      <p:sp>
        <p:nvSpPr>
          <p:cNvPr id="6" name="Rectángulo 5"/>
          <p:cNvSpPr/>
          <p:nvPr/>
        </p:nvSpPr>
        <p:spPr>
          <a:xfrm>
            <a:off x="3942184" y="2204864"/>
            <a:ext cx="4572000" cy="2862322"/>
          </a:xfrm>
          <a:prstGeom prst="rect">
            <a:avLst/>
          </a:prstGeom>
        </p:spPr>
        <p:txBody>
          <a:bodyPr>
            <a:spAutoFit/>
          </a:bodyPr>
          <a:lstStyle/>
          <a:p>
            <a:pPr algn="just"/>
            <a:r>
              <a:rPr lang="es-CO" dirty="0"/>
              <a:t>Si bien una buena y atinada asesoría del grupo es ya un excelente medio de formación, el asesor debe preocuparse por buscar los medios necesarios para que los integrantes del grupo tengan, entre otros aspectos, una preparación bíblica, espiritual, vicentina, pastoral, social, que les permita, a la hora de servir y evangelizar a los pobres, actuar no sólo con corazón y buena voluntad, sino también con </a:t>
            </a:r>
            <a:r>
              <a:rPr lang="es-CO" dirty="0" smtClean="0"/>
              <a:t>inteligencia. </a:t>
            </a:r>
            <a:endParaRPr lang="es-CO" dirty="0"/>
          </a:p>
        </p:txBody>
      </p:sp>
    </p:spTree>
    <p:extLst>
      <p:ext uri="{BB962C8B-B14F-4D97-AF65-F5344CB8AC3E}">
        <p14:creationId xmlns:p14="http://schemas.microsoft.com/office/powerpoint/2010/main" val="23549422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771800" y="764704"/>
            <a:ext cx="4032448" cy="584775"/>
          </a:xfrm>
          <a:prstGeom prst="rect">
            <a:avLst/>
          </a:prstGeom>
        </p:spPr>
        <p:txBody>
          <a:bodyPr wrap="square">
            <a:spAutoFit/>
          </a:bodyPr>
          <a:lstStyle/>
          <a:p>
            <a:pPr algn="just"/>
            <a:r>
              <a:rPr lang="es-CO" sz="3200" b="1" dirty="0" smtClean="0"/>
              <a:t>Funciones del asesor: </a:t>
            </a:r>
            <a:endParaRPr lang="es-CO" sz="4400" b="1" dirty="0"/>
          </a:p>
        </p:txBody>
      </p:sp>
      <p:sp>
        <p:nvSpPr>
          <p:cNvPr id="3" name="Rectángulo 2"/>
          <p:cNvSpPr/>
          <p:nvPr/>
        </p:nvSpPr>
        <p:spPr>
          <a:xfrm>
            <a:off x="611560" y="1988840"/>
            <a:ext cx="3402632" cy="769441"/>
          </a:xfrm>
          <a:prstGeom prst="rect">
            <a:avLst/>
          </a:prstGeom>
        </p:spPr>
        <p:txBody>
          <a:bodyPr wrap="square">
            <a:spAutoFit/>
          </a:bodyPr>
          <a:lstStyle/>
          <a:p>
            <a:r>
              <a:rPr lang="es-CO" sz="4400" b="1" dirty="0" smtClean="0">
                <a:solidFill>
                  <a:schemeClr val="accent3">
                    <a:lumMod val="75000"/>
                  </a:schemeClr>
                </a:solidFill>
              </a:rPr>
              <a:t>PASTORAL </a:t>
            </a:r>
            <a:endParaRPr lang="es-CO" sz="4400" b="1" dirty="0">
              <a:solidFill>
                <a:schemeClr val="accent3">
                  <a:lumMod val="75000"/>
                </a:schemeClr>
              </a:solidFill>
            </a:endParaRPr>
          </a:p>
        </p:txBody>
      </p:sp>
      <p:sp>
        <p:nvSpPr>
          <p:cNvPr id="6" name="Rectángulo 5"/>
          <p:cNvSpPr/>
          <p:nvPr/>
        </p:nvSpPr>
        <p:spPr>
          <a:xfrm>
            <a:off x="3851920" y="1728113"/>
            <a:ext cx="4572000" cy="1754326"/>
          </a:xfrm>
          <a:prstGeom prst="rect">
            <a:avLst/>
          </a:prstGeom>
        </p:spPr>
        <p:txBody>
          <a:bodyPr>
            <a:spAutoFit/>
          </a:bodyPr>
          <a:lstStyle/>
          <a:p>
            <a:pPr algn="just"/>
            <a:r>
              <a:rPr lang="es-CO" dirty="0"/>
              <a:t>Desde el punto de vista pastoral, el asesor debe motivar y encaminar el grupo hacia la misión, la cual siempre significará para un grupo vicentino evangelizar y asistir a los pobres, como ya lo hemos mencionado anteriormente. Esta misión demanda:</a:t>
            </a:r>
          </a:p>
        </p:txBody>
      </p:sp>
      <p:sp>
        <p:nvSpPr>
          <p:cNvPr id="5" name="Rectángulo 4"/>
          <p:cNvSpPr/>
          <p:nvPr/>
        </p:nvSpPr>
        <p:spPr>
          <a:xfrm>
            <a:off x="2051720" y="3645024"/>
            <a:ext cx="4572000" cy="2308324"/>
          </a:xfrm>
          <a:prstGeom prst="rect">
            <a:avLst/>
          </a:prstGeom>
        </p:spPr>
        <p:txBody>
          <a:bodyPr>
            <a:spAutoFit/>
          </a:bodyPr>
          <a:lstStyle/>
          <a:p>
            <a:pPr algn="just"/>
            <a:r>
              <a:rPr lang="es-CO" b="1" dirty="0"/>
              <a:t>A. </a:t>
            </a:r>
            <a:r>
              <a:rPr lang="es-CO" dirty="0"/>
              <a:t>Que el asesor tenga conciencia de los problemas sociales, económicos y políticos del mundo de hoy, los cuales afectan de un modo particular a los pobres y son negación del Reino de Dios, para ayudar a que el grupo los conozca, los analice a la luz de la Doctrina Social de la Iglesia y los tenga en cuenta a la hora de llevar a cabo la misión. </a:t>
            </a:r>
          </a:p>
        </p:txBody>
      </p:sp>
      <p:sp>
        <p:nvSpPr>
          <p:cNvPr id="4" name="Flecha izquierda, derecha y arriba 3"/>
          <p:cNvSpPr/>
          <p:nvPr/>
        </p:nvSpPr>
        <p:spPr>
          <a:xfrm rot="10646783">
            <a:off x="7044566" y="4325302"/>
            <a:ext cx="936104" cy="720080"/>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3423402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771800" y="764704"/>
            <a:ext cx="4032448" cy="584775"/>
          </a:xfrm>
          <a:prstGeom prst="rect">
            <a:avLst/>
          </a:prstGeom>
        </p:spPr>
        <p:txBody>
          <a:bodyPr wrap="square">
            <a:spAutoFit/>
          </a:bodyPr>
          <a:lstStyle/>
          <a:p>
            <a:pPr algn="just"/>
            <a:r>
              <a:rPr lang="es-CO" sz="3200" b="1" dirty="0" smtClean="0"/>
              <a:t>Funciones del asesor: </a:t>
            </a:r>
            <a:endParaRPr lang="es-CO" sz="4400" b="1" dirty="0"/>
          </a:p>
        </p:txBody>
      </p:sp>
      <p:sp>
        <p:nvSpPr>
          <p:cNvPr id="3" name="Rectángulo 2"/>
          <p:cNvSpPr/>
          <p:nvPr/>
        </p:nvSpPr>
        <p:spPr>
          <a:xfrm>
            <a:off x="611560" y="1988840"/>
            <a:ext cx="3402632" cy="769441"/>
          </a:xfrm>
          <a:prstGeom prst="rect">
            <a:avLst/>
          </a:prstGeom>
        </p:spPr>
        <p:txBody>
          <a:bodyPr wrap="square">
            <a:spAutoFit/>
          </a:bodyPr>
          <a:lstStyle/>
          <a:p>
            <a:r>
              <a:rPr lang="es-CO" sz="4400" b="1" dirty="0" smtClean="0">
                <a:solidFill>
                  <a:schemeClr val="accent3">
                    <a:lumMod val="75000"/>
                  </a:schemeClr>
                </a:solidFill>
              </a:rPr>
              <a:t>PASTORAL </a:t>
            </a:r>
            <a:endParaRPr lang="es-CO" sz="4400" b="1" dirty="0">
              <a:solidFill>
                <a:schemeClr val="accent3">
                  <a:lumMod val="75000"/>
                </a:schemeClr>
              </a:solidFill>
            </a:endParaRPr>
          </a:p>
        </p:txBody>
      </p:sp>
      <p:sp>
        <p:nvSpPr>
          <p:cNvPr id="6" name="Rectángulo 5"/>
          <p:cNvSpPr/>
          <p:nvPr/>
        </p:nvSpPr>
        <p:spPr>
          <a:xfrm>
            <a:off x="5436096" y="1484784"/>
            <a:ext cx="3347864" cy="4524315"/>
          </a:xfrm>
          <a:prstGeom prst="rect">
            <a:avLst/>
          </a:prstGeom>
        </p:spPr>
        <p:txBody>
          <a:bodyPr wrap="square">
            <a:spAutoFit/>
          </a:bodyPr>
          <a:lstStyle/>
          <a:p>
            <a:pPr algn="just"/>
            <a:r>
              <a:rPr lang="es-CO" b="1" dirty="0"/>
              <a:t>B. </a:t>
            </a:r>
            <a:r>
              <a:rPr lang="es-CO" dirty="0"/>
              <a:t>Por otra parte, que el asesor ayude también a que el grupo tenga en cuenta que la Buena Nueva que Cristo trajo tiene un destino universal y no está vinculada necesariamente a una cultura concreta; que el evangelio tiene que </a:t>
            </a:r>
            <a:r>
              <a:rPr lang="es-CO" dirty="0" err="1"/>
              <a:t>inculturarse</a:t>
            </a:r>
            <a:r>
              <a:rPr lang="es-CO" dirty="0"/>
              <a:t>, es decir, que tiene que asumir los valores que hay en las distintas culturas y, como levadura en la masa, transformar los contravalores existentes en ellas. Esto vale también, por supuesto, para la experiencia espiritual y el carisma vicentinos.</a:t>
            </a:r>
          </a:p>
        </p:txBody>
      </p:sp>
      <p:sp>
        <p:nvSpPr>
          <p:cNvPr id="5" name="Rectángulo 4"/>
          <p:cNvSpPr/>
          <p:nvPr/>
        </p:nvSpPr>
        <p:spPr>
          <a:xfrm>
            <a:off x="485800" y="3115550"/>
            <a:ext cx="4572000" cy="2862322"/>
          </a:xfrm>
          <a:prstGeom prst="rect">
            <a:avLst/>
          </a:prstGeom>
        </p:spPr>
        <p:txBody>
          <a:bodyPr>
            <a:spAutoFit/>
          </a:bodyPr>
          <a:lstStyle/>
          <a:p>
            <a:pPr algn="just"/>
            <a:r>
              <a:rPr lang="es-CO" b="1" dirty="0"/>
              <a:t>C. </a:t>
            </a:r>
            <a:r>
              <a:rPr lang="es-CO" dirty="0"/>
              <a:t>Por último, que el asesor tenga suficiente conciencia de la situación y de los retos más apremiantes de su Iglesia particular (diócesis, país). Esto es un punto clave. Los grupos locales encuentran su sentido último, como lo acabo de indicar, en la misión y el servicio. No puede facilitarse una buena formación, ni tampoco el crecimiento en la vocación laical, si no hay una sólida referencia al contexto en el que se debe realizar la misión. </a:t>
            </a:r>
          </a:p>
        </p:txBody>
      </p:sp>
    </p:spTree>
    <p:extLst>
      <p:ext uri="{BB962C8B-B14F-4D97-AF65-F5344CB8AC3E}">
        <p14:creationId xmlns:p14="http://schemas.microsoft.com/office/powerpoint/2010/main" val="16944132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917454" y="548680"/>
            <a:ext cx="6877043" cy="939801"/>
          </a:xfrm>
        </p:spPr>
        <p:txBody>
          <a:bodyPr>
            <a:noAutofit/>
          </a:bodyPr>
          <a:lstStyle/>
          <a:p>
            <a:r>
              <a:rPr lang="es-CO" sz="2800" b="1" dirty="0" smtClean="0">
                <a:solidFill>
                  <a:schemeClr val="tx1"/>
                </a:solidFill>
              </a:rPr>
              <a:t>LA ASESORIA DESDE LA PALABRA DE DIOS. </a:t>
            </a:r>
            <a:endParaRPr lang="es-CO" sz="2800" b="1" dirty="0">
              <a:solidFill>
                <a:schemeClr val="tx1"/>
              </a:solidFill>
            </a:endParaRPr>
          </a:p>
        </p:txBody>
      </p:sp>
      <p:sp>
        <p:nvSpPr>
          <p:cNvPr id="5" name="Rectángulo 4"/>
          <p:cNvSpPr/>
          <p:nvPr/>
        </p:nvSpPr>
        <p:spPr>
          <a:xfrm>
            <a:off x="1619671" y="1841303"/>
            <a:ext cx="5472608" cy="1569660"/>
          </a:xfrm>
          <a:prstGeom prst="rect">
            <a:avLst/>
          </a:prstGeom>
          <a:noFill/>
        </p:spPr>
        <p:txBody>
          <a:bodyPr wrap="square" lIns="91440" tIns="45720" rIns="91440" bIns="45720">
            <a:spAutoFit/>
          </a:bodyPr>
          <a:lstStyle/>
          <a:p>
            <a:pPr algn="ctr"/>
            <a:r>
              <a:rPr lang="es-ES" sz="9600" b="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TALLER</a:t>
            </a:r>
            <a:endParaRPr lang="es-ES" sz="96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6" name="Rectángulo 5"/>
          <p:cNvSpPr/>
          <p:nvPr/>
        </p:nvSpPr>
        <p:spPr>
          <a:xfrm>
            <a:off x="1619670" y="3763785"/>
            <a:ext cx="6048673" cy="2308324"/>
          </a:xfrm>
          <a:prstGeom prst="rect">
            <a:avLst/>
          </a:prstGeom>
          <a:noFill/>
        </p:spPr>
        <p:txBody>
          <a:bodyPr wrap="square" lIns="91440" tIns="45720" rIns="91440" bIns="45720">
            <a:spAutoFit/>
          </a:bodyPr>
          <a:lstStyle/>
          <a:p>
            <a:pPr algn="ctr"/>
            <a:r>
              <a:rPr lang="es-ES" sz="48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LA PEDAGOGIA DE JESUS COMO ASESOR DE LOS DOCE</a:t>
            </a:r>
            <a:endParaRPr lang="es-ES" sz="48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extLst>
      <p:ext uri="{BB962C8B-B14F-4D97-AF65-F5344CB8AC3E}">
        <p14:creationId xmlns:p14="http://schemas.microsoft.com/office/powerpoint/2010/main" val="37015498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416331" y="4420622"/>
            <a:ext cx="2265364" cy="923330"/>
          </a:xfrm>
          <a:prstGeom prst="rect">
            <a:avLst/>
          </a:prstGeom>
          <a:noFill/>
        </p:spPr>
        <p:txBody>
          <a:bodyPr wrap="none" lIns="91440" tIns="45720" rIns="91440" bIns="45720">
            <a:spAutoFit/>
          </a:bodyPr>
          <a:lstStyle/>
          <a:p>
            <a:pPr algn="ctr"/>
            <a:r>
              <a:rPr lang="es-ES" sz="5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Jn</a:t>
            </a:r>
            <a:r>
              <a:rPr lang="es-E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 39</a:t>
            </a:r>
            <a:endParaRPr lang="es-E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3" name="Rectángulo 2"/>
          <p:cNvSpPr/>
          <p:nvPr/>
        </p:nvSpPr>
        <p:spPr>
          <a:xfrm>
            <a:off x="690195" y="1911280"/>
            <a:ext cx="2424062" cy="923330"/>
          </a:xfrm>
          <a:prstGeom prst="rect">
            <a:avLst/>
          </a:prstGeom>
          <a:noFill/>
        </p:spPr>
        <p:txBody>
          <a:bodyPr wrap="none" lIns="91440" tIns="45720" rIns="91440" bIns="45720">
            <a:spAutoFit/>
          </a:bodyPr>
          <a:lstStyle/>
          <a:p>
            <a:pPr algn="ctr"/>
            <a:r>
              <a:rPr lang="es-E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Mc.4, 11</a:t>
            </a:r>
            <a:endParaRPr lang="es-E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4" name="Rectángulo 3"/>
          <p:cNvSpPr/>
          <p:nvPr/>
        </p:nvSpPr>
        <p:spPr>
          <a:xfrm>
            <a:off x="694546" y="683306"/>
            <a:ext cx="2659703" cy="923330"/>
          </a:xfrm>
          <a:prstGeom prst="rect">
            <a:avLst/>
          </a:prstGeom>
          <a:noFill/>
        </p:spPr>
        <p:txBody>
          <a:bodyPr wrap="none" lIns="91440" tIns="45720" rIns="91440" bIns="45720">
            <a:spAutoFit/>
          </a:bodyPr>
          <a:lstStyle/>
          <a:p>
            <a:pPr algn="ctr"/>
            <a:r>
              <a:rPr lang="es-E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Mc.4, 34</a:t>
            </a:r>
            <a:endParaRPr lang="es-E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5" name="Rectángulo 4"/>
          <p:cNvSpPr/>
          <p:nvPr/>
        </p:nvSpPr>
        <p:spPr>
          <a:xfrm>
            <a:off x="694546" y="4421138"/>
            <a:ext cx="2888932" cy="923330"/>
          </a:xfrm>
          <a:prstGeom prst="rect">
            <a:avLst/>
          </a:prstGeom>
          <a:noFill/>
        </p:spPr>
        <p:txBody>
          <a:bodyPr wrap="none" lIns="91440" tIns="45720" rIns="91440" bIns="45720">
            <a:spAutoFit/>
          </a:bodyPr>
          <a:lstStyle/>
          <a:p>
            <a:pPr algn="ctr"/>
            <a:r>
              <a:rPr lang="es-E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Mc.10, 43</a:t>
            </a:r>
            <a:endParaRPr lang="es-E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6" name="Rectángulo 5"/>
          <p:cNvSpPr/>
          <p:nvPr/>
        </p:nvSpPr>
        <p:spPr>
          <a:xfrm>
            <a:off x="4293568" y="1911280"/>
            <a:ext cx="3629520" cy="923330"/>
          </a:xfrm>
          <a:prstGeom prst="rect">
            <a:avLst/>
          </a:prstGeom>
          <a:noFill/>
        </p:spPr>
        <p:txBody>
          <a:bodyPr wrap="none" lIns="91440" tIns="45720" rIns="91440" bIns="45720">
            <a:spAutoFit/>
          </a:bodyPr>
          <a:lstStyle/>
          <a:p>
            <a:pPr algn="ctr"/>
            <a:r>
              <a:rPr lang="es-E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Mc.13, 23-33</a:t>
            </a:r>
            <a:endParaRPr lang="es-E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7" name="Rectángulo 6"/>
          <p:cNvSpPr/>
          <p:nvPr/>
        </p:nvSpPr>
        <p:spPr>
          <a:xfrm>
            <a:off x="657295" y="3166209"/>
            <a:ext cx="2659703" cy="923330"/>
          </a:xfrm>
          <a:prstGeom prst="rect">
            <a:avLst/>
          </a:prstGeom>
          <a:noFill/>
        </p:spPr>
        <p:txBody>
          <a:bodyPr wrap="none" lIns="91440" tIns="45720" rIns="91440" bIns="45720">
            <a:spAutoFit/>
          </a:bodyPr>
          <a:lstStyle/>
          <a:p>
            <a:pPr algn="ctr"/>
            <a:r>
              <a:rPr lang="es-E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Mc.9, 28</a:t>
            </a:r>
            <a:endParaRPr lang="es-E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8" name="Rectángulo 7"/>
          <p:cNvSpPr/>
          <p:nvPr/>
        </p:nvSpPr>
        <p:spPr>
          <a:xfrm>
            <a:off x="4387095" y="3107989"/>
            <a:ext cx="2794355" cy="923330"/>
          </a:xfrm>
          <a:prstGeom prst="rect">
            <a:avLst/>
          </a:prstGeom>
          <a:noFill/>
        </p:spPr>
        <p:txBody>
          <a:bodyPr wrap="none" lIns="91440" tIns="45720" rIns="91440" bIns="45720">
            <a:spAutoFit/>
          </a:bodyPr>
          <a:lstStyle/>
          <a:p>
            <a:pPr algn="ctr"/>
            <a:r>
              <a:rPr lang="es-ES" sz="5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Mt</a:t>
            </a:r>
            <a:r>
              <a:rPr lang="es-E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.10, 25</a:t>
            </a:r>
            <a:endParaRPr lang="es-E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9" name="Rectángulo 8"/>
          <p:cNvSpPr/>
          <p:nvPr/>
        </p:nvSpPr>
        <p:spPr>
          <a:xfrm>
            <a:off x="4355976" y="714571"/>
            <a:ext cx="3074881" cy="923330"/>
          </a:xfrm>
          <a:prstGeom prst="rect">
            <a:avLst/>
          </a:prstGeom>
          <a:noFill/>
        </p:spPr>
        <p:txBody>
          <a:bodyPr wrap="none" lIns="91440" tIns="45720" rIns="91440" bIns="45720">
            <a:spAutoFit/>
          </a:bodyPr>
          <a:lstStyle/>
          <a:p>
            <a:pPr algn="ctr"/>
            <a:r>
              <a:rPr lang="es-ES" sz="5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Lc</a:t>
            </a:r>
            <a:r>
              <a:rPr lang="es-E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 18-19</a:t>
            </a:r>
            <a:endParaRPr lang="es-E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0" name="Rectángulo 9"/>
          <p:cNvSpPr/>
          <p:nvPr/>
        </p:nvSpPr>
        <p:spPr>
          <a:xfrm>
            <a:off x="795917" y="5649112"/>
            <a:ext cx="2563523" cy="923330"/>
          </a:xfrm>
          <a:prstGeom prst="rect">
            <a:avLst/>
          </a:prstGeom>
          <a:noFill/>
        </p:spPr>
        <p:txBody>
          <a:bodyPr wrap="none" lIns="91440" tIns="45720" rIns="91440" bIns="45720">
            <a:spAutoFit/>
          </a:bodyPr>
          <a:lstStyle/>
          <a:p>
            <a:pPr algn="ctr"/>
            <a:r>
              <a:rPr lang="es-ES" sz="5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Mt</a:t>
            </a:r>
            <a:r>
              <a:rPr lang="es-E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 23</a:t>
            </a:r>
            <a:endParaRPr lang="es-E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1" name="Rectángulo 10"/>
          <p:cNvSpPr/>
          <p:nvPr/>
        </p:nvSpPr>
        <p:spPr>
          <a:xfrm>
            <a:off x="4416331" y="5692767"/>
            <a:ext cx="2528257" cy="923330"/>
          </a:xfrm>
          <a:prstGeom prst="rect">
            <a:avLst/>
          </a:prstGeom>
          <a:noFill/>
        </p:spPr>
        <p:txBody>
          <a:bodyPr wrap="none" lIns="91440" tIns="45720" rIns="91440" bIns="45720">
            <a:spAutoFit/>
          </a:bodyPr>
          <a:lstStyle/>
          <a:p>
            <a:pPr algn="ctr"/>
            <a:r>
              <a:rPr lang="es-ES" sz="5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Gal</a:t>
            </a:r>
            <a:r>
              <a:rPr lang="es-E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 21</a:t>
            </a:r>
            <a:endParaRPr lang="es-E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4105390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683568" y="1700808"/>
            <a:ext cx="7704856" cy="4093428"/>
          </a:xfrm>
          <a:prstGeom prst="rect">
            <a:avLst/>
          </a:prstGeom>
        </p:spPr>
        <p:txBody>
          <a:bodyPr wrap="square">
            <a:spAutoFit/>
          </a:bodyPr>
          <a:lstStyle/>
          <a:p>
            <a:pPr algn="just"/>
            <a:r>
              <a:rPr lang="es-CO" sz="2000" dirty="0" smtClean="0">
                <a:latin typeface="Times New Roman" panose="02020603050405020304" pitchFamily="18" charset="0"/>
              </a:rPr>
              <a:t>Jesús</a:t>
            </a:r>
            <a:r>
              <a:rPr lang="es-CO" sz="2000" dirty="0">
                <a:latin typeface="Times New Roman" panose="02020603050405020304" pitchFamily="18" charset="0"/>
              </a:rPr>
              <a:t>, al iniciar su vida pública, llamó a algunas personas para que le</a:t>
            </a:r>
          </a:p>
          <a:p>
            <a:pPr algn="just"/>
            <a:r>
              <a:rPr lang="es-CO" sz="2000" dirty="0">
                <a:latin typeface="Times New Roman" panose="02020603050405020304" pitchFamily="18" charset="0"/>
              </a:rPr>
              <a:t>siguieran como discípulos. Con ellos compartió su vida y les dedicó, </a:t>
            </a:r>
            <a:r>
              <a:rPr lang="es-CO" sz="2000" dirty="0" smtClean="0">
                <a:latin typeface="Times New Roman" panose="02020603050405020304" pitchFamily="18" charset="0"/>
              </a:rPr>
              <a:t>especialmente después </a:t>
            </a:r>
            <a:r>
              <a:rPr lang="es-CO" sz="2000" dirty="0">
                <a:latin typeface="Times New Roman" panose="02020603050405020304" pitchFamily="18" charset="0"/>
              </a:rPr>
              <a:t>de la llamada “crisis de Galilea”, una particular atención. Les explicaba, </a:t>
            </a:r>
            <a:r>
              <a:rPr lang="es-CO" sz="2000" dirty="0" smtClean="0">
                <a:latin typeface="Times New Roman" panose="02020603050405020304" pitchFamily="18" charset="0"/>
              </a:rPr>
              <a:t>en la </a:t>
            </a:r>
            <a:r>
              <a:rPr lang="es-CO" sz="2000" dirty="0">
                <a:latin typeface="Times New Roman" panose="02020603050405020304" pitchFamily="18" charset="0"/>
              </a:rPr>
              <a:t>intimidad, de forma clara, lo que a la multitud proponía sólo en parábolas: </a:t>
            </a:r>
            <a:r>
              <a:rPr lang="es-CO" sz="2000" i="1" dirty="0">
                <a:latin typeface="Times New Roman" panose="02020603050405020304" pitchFamily="18" charset="0"/>
              </a:rPr>
              <a:t>no </a:t>
            </a:r>
            <a:r>
              <a:rPr lang="es-CO" sz="2000" i="1" dirty="0" smtClean="0">
                <a:latin typeface="Times New Roman" panose="02020603050405020304" pitchFamily="18" charset="0"/>
              </a:rPr>
              <a:t>les hablaba </a:t>
            </a:r>
            <a:r>
              <a:rPr lang="es-CO" sz="2000" i="1" dirty="0">
                <a:latin typeface="Times New Roman" panose="02020603050405020304" pitchFamily="18" charset="0"/>
              </a:rPr>
              <a:t>sin parábolas, pero a sus propios discípulos se lo explicaba todo en </a:t>
            </a:r>
            <a:r>
              <a:rPr lang="es-CO" sz="2000" i="1" dirty="0" smtClean="0">
                <a:latin typeface="Times New Roman" panose="02020603050405020304" pitchFamily="18" charset="0"/>
              </a:rPr>
              <a:t>privado </a:t>
            </a:r>
            <a:r>
              <a:rPr lang="es-CO" sz="2000" dirty="0" smtClean="0">
                <a:latin typeface="Times New Roman" panose="02020603050405020304" pitchFamily="18" charset="0"/>
              </a:rPr>
              <a:t>(Mc</a:t>
            </a:r>
            <a:r>
              <a:rPr lang="es-CO" sz="2000" dirty="0">
                <a:latin typeface="Times New Roman" panose="02020603050405020304" pitchFamily="18" charset="0"/>
              </a:rPr>
              <a:t>. 4, 34) porque </a:t>
            </a:r>
            <a:r>
              <a:rPr lang="es-CO" sz="2000" i="1" dirty="0">
                <a:latin typeface="Times New Roman" panose="02020603050405020304" pitchFamily="18" charset="0"/>
              </a:rPr>
              <a:t>a ustedes </a:t>
            </a:r>
            <a:r>
              <a:rPr lang="es-CO" sz="2000" dirty="0">
                <a:latin typeface="Times New Roman" panose="02020603050405020304" pitchFamily="18" charset="0"/>
              </a:rPr>
              <a:t>-les dijo- </a:t>
            </a:r>
            <a:r>
              <a:rPr lang="es-CO" sz="2000" i="1" dirty="0">
                <a:latin typeface="Times New Roman" panose="02020603050405020304" pitchFamily="18" charset="0"/>
              </a:rPr>
              <a:t>se les ha dado el misterio del Reino de </a:t>
            </a:r>
            <a:r>
              <a:rPr lang="es-CO" sz="2000" i="1" dirty="0" smtClean="0">
                <a:latin typeface="Times New Roman" panose="02020603050405020304" pitchFamily="18" charset="0"/>
              </a:rPr>
              <a:t>Dios </a:t>
            </a:r>
            <a:r>
              <a:rPr lang="es-CO" sz="2000" dirty="0" smtClean="0">
                <a:latin typeface="Times New Roman" panose="02020603050405020304" pitchFamily="18" charset="0"/>
              </a:rPr>
              <a:t>(Mc</a:t>
            </a:r>
            <a:r>
              <a:rPr lang="es-CO" sz="2000" dirty="0">
                <a:latin typeface="Times New Roman" panose="02020603050405020304" pitchFamily="18" charset="0"/>
              </a:rPr>
              <a:t>. 4,11). Los discípulos también tenían la oportunidad de preguntar a Jesús </a:t>
            </a:r>
            <a:r>
              <a:rPr lang="es-CO" sz="2000" dirty="0" smtClean="0">
                <a:latin typeface="Times New Roman" panose="02020603050405020304" pitchFamily="18" charset="0"/>
              </a:rPr>
              <a:t>sobre el </a:t>
            </a:r>
            <a:r>
              <a:rPr lang="es-CO" sz="2000" dirty="0">
                <a:latin typeface="Times New Roman" panose="02020603050405020304" pitchFamily="18" charset="0"/>
              </a:rPr>
              <a:t>sentido y el alcance de sus acciones. A propósito de la curación del </a:t>
            </a:r>
            <a:r>
              <a:rPr lang="es-CO" sz="2000" dirty="0" smtClean="0">
                <a:latin typeface="Times New Roman" panose="02020603050405020304" pitchFamily="18" charset="0"/>
              </a:rPr>
              <a:t>endemoniado </a:t>
            </a:r>
            <a:r>
              <a:rPr lang="es-CO" sz="2000" dirty="0" err="1" smtClean="0">
                <a:latin typeface="Times New Roman" panose="02020603050405020304" pitchFamily="18" charset="0"/>
              </a:rPr>
              <a:t>epiléctico</a:t>
            </a:r>
            <a:r>
              <a:rPr lang="es-CO" sz="2000" dirty="0">
                <a:latin typeface="Times New Roman" panose="02020603050405020304" pitchFamily="18" charset="0"/>
              </a:rPr>
              <a:t>, después de que los discípulos habían fracasado en su intento de </a:t>
            </a:r>
            <a:r>
              <a:rPr lang="es-CO" sz="2000" dirty="0" smtClean="0">
                <a:latin typeface="Times New Roman" panose="02020603050405020304" pitchFamily="18" charset="0"/>
              </a:rPr>
              <a:t>expulsar al </a:t>
            </a:r>
            <a:r>
              <a:rPr lang="es-CO" sz="2000" dirty="0">
                <a:latin typeface="Times New Roman" panose="02020603050405020304" pitchFamily="18" charset="0"/>
              </a:rPr>
              <a:t>espíritu malo, </a:t>
            </a:r>
            <a:r>
              <a:rPr lang="es-CO" sz="2000" i="1" dirty="0">
                <a:latin typeface="Times New Roman" panose="02020603050405020304" pitchFamily="18" charset="0"/>
              </a:rPr>
              <a:t>cuando Jesús entró en casa, le preguntaron en privado </a:t>
            </a:r>
            <a:r>
              <a:rPr lang="es-CO" sz="2000" i="1" dirty="0" smtClean="0">
                <a:latin typeface="Times New Roman" panose="02020603050405020304" pitchFamily="18" charset="0"/>
              </a:rPr>
              <a:t>sus discípulos</a:t>
            </a:r>
            <a:r>
              <a:rPr lang="es-CO" sz="2000" i="1" dirty="0">
                <a:latin typeface="Times New Roman" panose="02020603050405020304" pitchFamily="18" charset="0"/>
              </a:rPr>
              <a:t>: ‘¿por qué no pudimos nosotros expulsarle?’ </a:t>
            </a:r>
            <a:r>
              <a:rPr lang="es-CO" sz="2000" dirty="0">
                <a:latin typeface="Times New Roman" panose="02020603050405020304" pitchFamily="18" charset="0"/>
              </a:rPr>
              <a:t>(Mc. 9, 28).</a:t>
            </a:r>
            <a:endParaRPr lang="es-CO" sz="2000" dirty="0"/>
          </a:p>
        </p:txBody>
      </p:sp>
    </p:spTree>
    <p:extLst>
      <p:ext uri="{BB962C8B-B14F-4D97-AF65-F5344CB8AC3E}">
        <p14:creationId xmlns:p14="http://schemas.microsoft.com/office/powerpoint/2010/main" val="39841552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683568" y="1700808"/>
            <a:ext cx="8136904" cy="3970318"/>
          </a:xfrm>
          <a:prstGeom prst="rect">
            <a:avLst/>
          </a:prstGeom>
        </p:spPr>
        <p:txBody>
          <a:bodyPr wrap="square">
            <a:spAutoFit/>
          </a:bodyPr>
          <a:lstStyle/>
          <a:p>
            <a:pPr algn="just"/>
            <a:r>
              <a:rPr lang="es-CO" dirty="0">
                <a:latin typeface="Times New Roman" panose="02020603050405020304" pitchFamily="18" charset="0"/>
              </a:rPr>
              <a:t>Continuamente dialoga con ellos y les va instruyendo y aconsejando,</a:t>
            </a:r>
          </a:p>
          <a:p>
            <a:pPr algn="just"/>
            <a:r>
              <a:rPr lang="es-CO" dirty="0">
                <a:latin typeface="Times New Roman" panose="02020603050405020304" pitchFamily="18" charset="0"/>
              </a:rPr>
              <a:t>conjugando la crítica dura y exigente: </a:t>
            </a:r>
            <a:r>
              <a:rPr lang="es-CO" i="1" dirty="0">
                <a:latin typeface="Times New Roman" panose="02020603050405020304" pitchFamily="18" charset="0"/>
              </a:rPr>
              <a:t>entre ustedes no ha de ser así... </a:t>
            </a:r>
            <a:r>
              <a:rPr lang="es-CO" dirty="0">
                <a:latin typeface="Times New Roman" panose="02020603050405020304" pitchFamily="18" charset="0"/>
              </a:rPr>
              <a:t>(Mc. 10, 43)</a:t>
            </a:r>
          </a:p>
          <a:p>
            <a:pPr algn="just"/>
            <a:r>
              <a:rPr lang="es-CO" dirty="0">
                <a:latin typeface="Times New Roman" panose="02020603050405020304" pitchFamily="18" charset="0"/>
              </a:rPr>
              <a:t>con la solicitud confortante: </a:t>
            </a:r>
            <a:r>
              <a:rPr lang="es-CO" i="1" dirty="0">
                <a:latin typeface="Times New Roman" panose="02020603050405020304" pitchFamily="18" charset="0"/>
              </a:rPr>
              <a:t>ustedes estén sobre aviso, miren que se lo he predicho</a:t>
            </a:r>
          </a:p>
          <a:p>
            <a:pPr algn="just"/>
            <a:r>
              <a:rPr lang="es-CO" i="1" dirty="0">
                <a:latin typeface="Times New Roman" panose="02020603050405020304" pitchFamily="18" charset="0"/>
              </a:rPr>
              <a:t>todo... estén atentos y vigilen... </a:t>
            </a:r>
            <a:r>
              <a:rPr lang="es-CO" dirty="0">
                <a:latin typeface="Times New Roman" panose="02020603050405020304" pitchFamily="18" charset="0"/>
              </a:rPr>
              <a:t>(Mc. 13, 23.33</a:t>
            </a:r>
            <a:r>
              <a:rPr lang="es-CO" dirty="0" smtClean="0">
                <a:latin typeface="Times New Roman" panose="02020603050405020304" pitchFamily="18" charset="0"/>
              </a:rPr>
              <a:t>).</a:t>
            </a:r>
          </a:p>
          <a:p>
            <a:pPr algn="just"/>
            <a:endParaRPr lang="es-CO" dirty="0">
              <a:latin typeface="Times New Roman" panose="02020603050405020304" pitchFamily="18" charset="0"/>
            </a:endParaRPr>
          </a:p>
          <a:p>
            <a:pPr algn="just"/>
            <a:r>
              <a:rPr lang="es-CO" dirty="0">
                <a:latin typeface="Times New Roman" panose="02020603050405020304" pitchFamily="18" charset="0"/>
              </a:rPr>
              <a:t>Pero fue, sin duda, la experiencia cotidiana compartida </a:t>
            </a:r>
            <a:r>
              <a:rPr lang="es-CO" i="1" dirty="0">
                <a:latin typeface="Times New Roman" panose="02020603050405020304" pitchFamily="18" charset="0"/>
              </a:rPr>
              <a:t>vengan y vean </a:t>
            </a:r>
            <a:r>
              <a:rPr lang="es-CO" dirty="0">
                <a:latin typeface="Times New Roman" panose="02020603050405020304" pitchFamily="18" charset="0"/>
              </a:rPr>
              <a:t>(</a:t>
            </a:r>
            <a:r>
              <a:rPr lang="es-CO" dirty="0" err="1">
                <a:latin typeface="Times New Roman" panose="02020603050405020304" pitchFamily="18" charset="0"/>
              </a:rPr>
              <a:t>Jn</a:t>
            </a:r>
            <a:r>
              <a:rPr lang="es-CO" dirty="0">
                <a:latin typeface="Times New Roman" panose="02020603050405020304" pitchFamily="18" charset="0"/>
              </a:rPr>
              <a:t>.</a:t>
            </a:r>
          </a:p>
          <a:p>
            <a:pPr algn="just"/>
            <a:r>
              <a:rPr lang="es-CO" dirty="0">
                <a:latin typeface="Times New Roman" panose="02020603050405020304" pitchFamily="18" charset="0"/>
              </a:rPr>
              <a:t>1,39), lo que constituyó la base fundamental de la pedagogía de Jesús: su vida y</a:t>
            </a:r>
          </a:p>
          <a:p>
            <a:pPr algn="just"/>
            <a:r>
              <a:rPr lang="es-CO" dirty="0">
                <a:latin typeface="Times New Roman" panose="02020603050405020304" pitchFamily="18" charset="0"/>
              </a:rPr>
              <a:t>actuación, observada con atención por los discípulos, habría de ser la norma de su</a:t>
            </a:r>
          </a:p>
          <a:p>
            <a:pPr algn="just"/>
            <a:r>
              <a:rPr lang="es-CO" dirty="0">
                <a:latin typeface="Times New Roman" panose="02020603050405020304" pitchFamily="18" charset="0"/>
              </a:rPr>
              <a:t>práctica futura. </a:t>
            </a:r>
            <a:r>
              <a:rPr lang="es-CO" i="1" dirty="0">
                <a:latin typeface="Times New Roman" panose="02020603050405020304" pitchFamily="18" charset="0"/>
              </a:rPr>
              <a:t>Ya le basta al discípulo ser como su maestro </a:t>
            </a:r>
            <a:r>
              <a:rPr lang="es-CO" dirty="0">
                <a:latin typeface="Times New Roman" panose="02020603050405020304" pitchFamily="18" charset="0"/>
              </a:rPr>
              <a:t>(Mt. 10, 25) les había</a:t>
            </a:r>
          </a:p>
          <a:p>
            <a:pPr algn="just"/>
            <a:r>
              <a:rPr lang="es-CO" dirty="0">
                <a:latin typeface="Times New Roman" panose="02020603050405020304" pitchFamily="18" charset="0"/>
              </a:rPr>
              <a:t>advertido en cierta ocasión</a:t>
            </a:r>
            <a:r>
              <a:rPr lang="es-CO" dirty="0" smtClean="0">
                <a:latin typeface="Times New Roman" panose="02020603050405020304" pitchFamily="18" charset="0"/>
              </a:rPr>
              <a:t>.</a:t>
            </a:r>
          </a:p>
          <a:p>
            <a:pPr algn="just"/>
            <a:endParaRPr lang="es-CO" dirty="0">
              <a:latin typeface="Times New Roman" panose="02020603050405020304" pitchFamily="18" charset="0"/>
            </a:endParaRPr>
          </a:p>
          <a:p>
            <a:pPr algn="just"/>
            <a:r>
              <a:rPr lang="es-CO" dirty="0">
                <a:latin typeface="Times New Roman" panose="02020603050405020304" pitchFamily="18" charset="0"/>
              </a:rPr>
              <a:t>La manera de actuar de Jesús, su forma de acercarse a las personas y de</a:t>
            </a:r>
          </a:p>
          <a:p>
            <a:pPr algn="just"/>
            <a:r>
              <a:rPr lang="es-CO" dirty="0">
                <a:latin typeface="Times New Roman" panose="02020603050405020304" pitchFamily="18" charset="0"/>
              </a:rPr>
              <a:t>reaccionar ante sus necesidades habría de ser observada con atención y aprendida</a:t>
            </a:r>
          </a:p>
          <a:p>
            <a:pPr algn="just"/>
            <a:r>
              <a:rPr lang="es-CO" dirty="0">
                <a:latin typeface="Times New Roman" panose="02020603050405020304" pitchFamily="18" charset="0"/>
              </a:rPr>
              <a:t>por los discípulos como paradigma de comportamiento evangélico.</a:t>
            </a:r>
            <a:endParaRPr lang="es-CO" dirty="0"/>
          </a:p>
        </p:txBody>
      </p:sp>
    </p:spTree>
    <p:extLst>
      <p:ext uri="{BB962C8B-B14F-4D97-AF65-F5344CB8AC3E}">
        <p14:creationId xmlns:p14="http://schemas.microsoft.com/office/powerpoint/2010/main" val="2491618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67544" y="1573639"/>
            <a:ext cx="8352928" cy="5256584"/>
          </a:xfrm>
        </p:spPr>
        <p:txBody>
          <a:bodyPr>
            <a:normAutofit fontScale="90000"/>
          </a:bodyPr>
          <a:lstStyle/>
          <a:p>
            <a:r>
              <a:rPr lang="es-MX" sz="3600" b="1" dirty="0" smtClean="0">
                <a:solidFill>
                  <a:schemeClr val="tx1"/>
                </a:solidFill>
              </a:rPr>
              <a:t>1. Oración. </a:t>
            </a:r>
            <a:br>
              <a:rPr lang="es-MX" sz="3600" b="1" dirty="0" smtClean="0">
                <a:solidFill>
                  <a:schemeClr val="tx1"/>
                </a:solidFill>
              </a:rPr>
            </a:br>
            <a:r>
              <a:rPr lang="es-MX" sz="3600" b="1" dirty="0" smtClean="0">
                <a:solidFill>
                  <a:schemeClr val="tx1"/>
                </a:solidFill>
              </a:rPr>
              <a:t>2. Reglas para el desarrollo de actividades. </a:t>
            </a:r>
            <a:br>
              <a:rPr lang="es-MX" sz="3600" b="1" dirty="0" smtClean="0">
                <a:solidFill>
                  <a:schemeClr val="tx1"/>
                </a:solidFill>
              </a:rPr>
            </a:br>
            <a:r>
              <a:rPr lang="es-MX" sz="3600" b="1" dirty="0" smtClean="0">
                <a:solidFill>
                  <a:schemeClr val="tx1"/>
                </a:solidFill>
              </a:rPr>
              <a:t>3. Objetivo de la temática. </a:t>
            </a:r>
            <a:br>
              <a:rPr lang="es-MX" sz="3600" b="1" dirty="0" smtClean="0">
                <a:solidFill>
                  <a:schemeClr val="tx1"/>
                </a:solidFill>
              </a:rPr>
            </a:br>
            <a:r>
              <a:rPr lang="es-MX" sz="3600" b="1" dirty="0" smtClean="0">
                <a:solidFill>
                  <a:schemeClr val="tx1"/>
                </a:solidFill>
              </a:rPr>
              <a:t>4. Taller individual. </a:t>
            </a:r>
            <a:br>
              <a:rPr lang="es-MX" sz="3600" b="1" dirty="0" smtClean="0">
                <a:solidFill>
                  <a:schemeClr val="tx1"/>
                </a:solidFill>
              </a:rPr>
            </a:br>
            <a:r>
              <a:rPr lang="es-MX" sz="3600" b="1" dirty="0" smtClean="0">
                <a:solidFill>
                  <a:schemeClr val="tx1"/>
                </a:solidFill>
              </a:rPr>
              <a:t>4.1. Cuestionamiento personal. </a:t>
            </a:r>
            <a:br>
              <a:rPr lang="es-MX" sz="3600" b="1" dirty="0" smtClean="0">
                <a:solidFill>
                  <a:schemeClr val="tx1"/>
                </a:solidFill>
              </a:rPr>
            </a:br>
            <a:r>
              <a:rPr lang="es-MX" sz="3600" b="1" dirty="0" smtClean="0">
                <a:solidFill>
                  <a:schemeClr val="tx1"/>
                </a:solidFill>
              </a:rPr>
              <a:t>5. Asesores Vicentinos. </a:t>
            </a:r>
            <a:r>
              <a:rPr lang="es-MX" sz="3600" b="1" dirty="0">
                <a:solidFill>
                  <a:schemeClr val="tx1"/>
                </a:solidFill>
              </a:rPr>
              <a:t/>
            </a:r>
            <a:br>
              <a:rPr lang="es-MX" sz="3600" b="1" dirty="0">
                <a:solidFill>
                  <a:schemeClr val="tx1"/>
                </a:solidFill>
              </a:rPr>
            </a:br>
            <a:r>
              <a:rPr lang="es-MX" sz="3600" b="1" dirty="0" smtClean="0">
                <a:solidFill>
                  <a:schemeClr val="tx1"/>
                </a:solidFill>
              </a:rPr>
              <a:t>6. la Palabra de Dios y los Asesores Vicentinos. </a:t>
            </a:r>
            <a:br>
              <a:rPr lang="es-MX" sz="3600" b="1" dirty="0" smtClean="0">
                <a:solidFill>
                  <a:schemeClr val="tx1"/>
                </a:solidFill>
              </a:rPr>
            </a:br>
            <a:r>
              <a:rPr lang="es-MX" sz="3600" b="1" dirty="0" smtClean="0">
                <a:solidFill>
                  <a:schemeClr val="tx1"/>
                </a:solidFill>
              </a:rPr>
              <a:t>7. Mística Vicentina.  </a:t>
            </a:r>
            <a:br>
              <a:rPr lang="es-MX" sz="3600" b="1" dirty="0" smtClean="0">
                <a:solidFill>
                  <a:schemeClr val="tx1"/>
                </a:solidFill>
              </a:rPr>
            </a:br>
            <a:r>
              <a:rPr lang="es-MX" sz="3600" b="1" dirty="0" smtClean="0">
                <a:solidFill>
                  <a:schemeClr val="tx1"/>
                </a:solidFill>
              </a:rPr>
              <a:t>8. Compromisos personales y grupales. </a:t>
            </a:r>
            <a:r>
              <a:rPr lang="es-MX" b="1" dirty="0" smtClean="0">
                <a:solidFill>
                  <a:schemeClr val="tx1"/>
                </a:solidFill>
              </a:rPr>
              <a:t/>
            </a:r>
            <a:br>
              <a:rPr lang="es-MX" b="1" dirty="0" smtClean="0">
                <a:solidFill>
                  <a:schemeClr val="tx1"/>
                </a:solidFill>
              </a:rPr>
            </a:br>
            <a:r>
              <a:rPr lang="es-MX" b="1" dirty="0" smtClean="0">
                <a:solidFill>
                  <a:schemeClr val="tx1"/>
                </a:solidFill>
              </a:rPr>
              <a:t/>
            </a:r>
            <a:br>
              <a:rPr lang="es-MX" b="1" dirty="0" smtClean="0">
                <a:solidFill>
                  <a:schemeClr val="tx1"/>
                </a:solidFill>
              </a:rPr>
            </a:br>
            <a:r>
              <a:rPr lang="es-MX" b="1" dirty="0" smtClean="0">
                <a:solidFill>
                  <a:schemeClr val="tx1"/>
                </a:solidFill>
              </a:rPr>
              <a:t/>
            </a:r>
            <a:br>
              <a:rPr lang="es-MX" b="1" dirty="0" smtClean="0">
                <a:solidFill>
                  <a:schemeClr val="tx1"/>
                </a:solidFill>
              </a:rPr>
            </a:br>
            <a:r>
              <a:rPr lang="es-MX" b="1" dirty="0" smtClean="0">
                <a:solidFill>
                  <a:schemeClr val="tx1"/>
                </a:solidFill>
              </a:rPr>
              <a:t> </a:t>
            </a:r>
            <a:endParaRPr lang="es-CO" b="1" dirty="0">
              <a:solidFill>
                <a:schemeClr val="tx1"/>
              </a:solidFill>
            </a:endParaRPr>
          </a:p>
        </p:txBody>
      </p:sp>
    </p:spTree>
    <p:extLst>
      <p:ext uri="{BB962C8B-B14F-4D97-AF65-F5344CB8AC3E}">
        <p14:creationId xmlns:p14="http://schemas.microsoft.com/office/powerpoint/2010/main" val="35995013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67544" y="1124744"/>
            <a:ext cx="8424936" cy="1631216"/>
          </a:xfrm>
          <a:prstGeom prst="rect">
            <a:avLst/>
          </a:prstGeom>
        </p:spPr>
        <p:txBody>
          <a:bodyPr wrap="square">
            <a:spAutoFit/>
          </a:bodyPr>
          <a:lstStyle/>
          <a:p>
            <a:pPr algn="just"/>
            <a:r>
              <a:rPr lang="es-CO" sz="2000" dirty="0">
                <a:latin typeface="Times New Roman" panose="02020603050405020304" pitchFamily="18" charset="0"/>
              </a:rPr>
              <a:t>Seguir a Jesús hoy como ayer es prolongar su misión evangelizadora y</a:t>
            </a:r>
          </a:p>
          <a:p>
            <a:pPr algn="just"/>
            <a:r>
              <a:rPr lang="es-CO" sz="2000" dirty="0">
                <a:latin typeface="Times New Roman" panose="02020603050405020304" pitchFamily="18" charset="0"/>
              </a:rPr>
              <a:t>servidora de los pobres y marginados en contextos históricos nuevos, tratando, </a:t>
            </a:r>
            <a:r>
              <a:rPr lang="es-CO" sz="2000" dirty="0" smtClean="0">
                <a:latin typeface="Times New Roman" panose="02020603050405020304" pitchFamily="18" charset="0"/>
              </a:rPr>
              <a:t>al mismo </a:t>
            </a:r>
            <a:r>
              <a:rPr lang="es-CO" sz="2000" dirty="0">
                <a:latin typeface="Times New Roman" panose="02020603050405020304" pitchFamily="18" charset="0"/>
              </a:rPr>
              <a:t>tiempo, de discernir y de convertirse a sus actitudes, opciones y acciones. </a:t>
            </a:r>
            <a:r>
              <a:rPr lang="es-CO" sz="2000" dirty="0" smtClean="0">
                <a:latin typeface="Times New Roman" panose="02020603050405020304" pitchFamily="18" charset="0"/>
              </a:rPr>
              <a:t>En esta </a:t>
            </a:r>
            <a:r>
              <a:rPr lang="es-CO" sz="2000" dirty="0">
                <a:latin typeface="Times New Roman" panose="02020603050405020304" pitchFamily="18" charset="0"/>
              </a:rPr>
              <a:t>tarea, el papel de un asesor en un grupo destinado a la misión es fundamental.</a:t>
            </a:r>
            <a:endParaRPr lang="es-CO" sz="2000" dirty="0"/>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5816" y="2852936"/>
            <a:ext cx="5365433" cy="3160461"/>
          </a:xfrm>
          <a:prstGeom prst="rect">
            <a:avLst/>
          </a:prstGeom>
        </p:spPr>
      </p:pic>
    </p:spTree>
    <p:extLst>
      <p:ext uri="{BB962C8B-B14F-4D97-AF65-F5344CB8AC3E}">
        <p14:creationId xmlns:p14="http://schemas.microsoft.com/office/powerpoint/2010/main" val="3301903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2843808" y="836712"/>
            <a:ext cx="3528392" cy="523220"/>
          </a:xfrm>
          <a:prstGeom prst="rect">
            <a:avLst/>
          </a:prstGeom>
        </p:spPr>
        <p:txBody>
          <a:bodyPr wrap="square">
            <a:spAutoFit/>
          </a:bodyPr>
          <a:lstStyle/>
          <a:p>
            <a:pPr algn="just"/>
            <a:r>
              <a:rPr lang="es-CO" sz="2800" b="1" dirty="0" smtClean="0">
                <a:latin typeface="Times New Roman" panose="02020603050405020304" pitchFamily="18" charset="0"/>
              </a:rPr>
              <a:t>¿Que es la Mística?</a:t>
            </a:r>
            <a:endParaRPr lang="es-CO" sz="2000" b="1" dirty="0"/>
          </a:p>
        </p:txBody>
      </p:sp>
      <p:sp>
        <p:nvSpPr>
          <p:cNvPr id="2" name="Rectángulo 1"/>
          <p:cNvSpPr/>
          <p:nvPr/>
        </p:nvSpPr>
        <p:spPr>
          <a:xfrm>
            <a:off x="971600" y="1700808"/>
            <a:ext cx="7128792" cy="1200329"/>
          </a:xfrm>
          <a:prstGeom prst="rect">
            <a:avLst/>
          </a:prstGeom>
        </p:spPr>
        <p:txBody>
          <a:bodyPr wrap="square">
            <a:spAutoFit/>
          </a:bodyPr>
          <a:lstStyle/>
          <a:p>
            <a:pPr algn="just"/>
            <a:r>
              <a:rPr lang="es-CO" sz="2400" b="1" dirty="0">
                <a:solidFill>
                  <a:srgbClr val="404040"/>
                </a:solidFill>
                <a:latin typeface="Arial" panose="020B0604020202020204" pitchFamily="34" charset="0"/>
              </a:rPr>
              <a:t>1</a:t>
            </a:r>
            <a:r>
              <a:rPr lang="es-CO" sz="2400" dirty="0">
                <a:solidFill>
                  <a:srgbClr val="404040"/>
                </a:solidFill>
                <a:latin typeface="Arial" panose="020B0604020202020204" pitchFamily="34" charset="0"/>
              </a:rPr>
              <a:t>. </a:t>
            </a:r>
            <a:r>
              <a:rPr lang="es-CO" sz="2400" i="1" dirty="0">
                <a:solidFill>
                  <a:srgbClr val="404040"/>
                </a:solidFill>
                <a:latin typeface="Arial" panose="020B0604020202020204" pitchFamily="34" charset="0"/>
              </a:rPr>
              <a:t>s. f.</a:t>
            </a:r>
            <a:r>
              <a:rPr lang="es-CO" sz="2400" dirty="0">
                <a:solidFill>
                  <a:srgbClr val="404040"/>
                </a:solidFill>
                <a:latin typeface="Arial" panose="020B0604020202020204" pitchFamily="34" charset="0"/>
              </a:rPr>
              <a:t> </a:t>
            </a:r>
            <a:r>
              <a:rPr lang="es-CO" sz="2400" b="1" i="1" dirty="0">
                <a:solidFill>
                  <a:srgbClr val="404040"/>
                </a:solidFill>
                <a:latin typeface="Arial" panose="020B0604020202020204" pitchFamily="34" charset="0"/>
              </a:rPr>
              <a:t>TEOLOGÍA</a:t>
            </a:r>
            <a:r>
              <a:rPr lang="es-CO" sz="2400" b="1" dirty="0">
                <a:solidFill>
                  <a:srgbClr val="404040"/>
                </a:solidFill>
                <a:latin typeface="Arial" panose="020B0604020202020204" pitchFamily="34" charset="0"/>
              </a:rPr>
              <a:t> </a:t>
            </a:r>
            <a:r>
              <a:rPr lang="es-CO" sz="2400" dirty="0">
                <a:solidFill>
                  <a:srgbClr val="404040"/>
                </a:solidFill>
                <a:latin typeface="Arial" panose="020B0604020202020204" pitchFamily="34" charset="0"/>
              </a:rPr>
              <a:t>Parte de la teología que </a:t>
            </a:r>
            <a:r>
              <a:rPr lang="es-CO" sz="2400" dirty="0" smtClean="0">
                <a:solidFill>
                  <a:srgbClr val="404040"/>
                </a:solidFill>
                <a:latin typeface="Arial" panose="020B0604020202020204" pitchFamily="34" charset="0"/>
              </a:rPr>
              <a:t>estudia la</a:t>
            </a:r>
            <a:r>
              <a:rPr lang="es-CO" sz="2400" dirty="0">
                <a:solidFill>
                  <a:srgbClr val="404040"/>
                </a:solidFill>
                <a:latin typeface="Arial" panose="020B0604020202020204" pitchFamily="34" charset="0"/>
              </a:rPr>
              <a:t> unión del hombre con la divinidad, los grados </a:t>
            </a:r>
            <a:r>
              <a:rPr lang="es-CO" sz="2400" dirty="0" smtClean="0">
                <a:solidFill>
                  <a:srgbClr val="404040"/>
                </a:solidFill>
                <a:latin typeface="Arial" panose="020B0604020202020204" pitchFamily="34" charset="0"/>
              </a:rPr>
              <a:t>de esta</a:t>
            </a:r>
            <a:r>
              <a:rPr lang="es-CO" sz="2400" dirty="0">
                <a:solidFill>
                  <a:srgbClr val="404040"/>
                </a:solidFill>
                <a:latin typeface="Arial" panose="020B0604020202020204" pitchFamily="34" charset="0"/>
              </a:rPr>
              <a:t> unión y </a:t>
            </a:r>
            <a:r>
              <a:rPr lang="es-CO" sz="2400" dirty="0" smtClean="0">
                <a:solidFill>
                  <a:srgbClr val="404040"/>
                </a:solidFill>
                <a:latin typeface="Arial" panose="020B0604020202020204" pitchFamily="34" charset="0"/>
              </a:rPr>
              <a:t>en especial</a:t>
            </a:r>
            <a:r>
              <a:rPr lang="es-CO" sz="2400" dirty="0">
                <a:solidFill>
                  <a:srgbClr val="404040"/>
                </a:solidFill>
                <a:latin typeface="Arial" panose="020B0604020202020204" pitchFamily="34" charset="0"/>
              </a:rPr>
              <a:t> la contemplación de Dios</a:t>
            </a:r>
            <a:r>
              <a:rPr lang="es-CO" sz="2400" dirty="0" smtClean="0">
                <a:solidFill>
                  <a:srgbClr val="404040"/>
                </a:solidFill>
                <a:latin typeface="Arial" panose="020B0604020202020204" pitchFamily="34" charset="0"/>
              </a:rPr>
              <a:t>.</a:t>
            </a:r>
            <a:endParaRPr lang="es-CO" sz="2400" dirty="0">
              <a:solidFill>
                <a:srgbClr val="404040"/>
              </a:solidFill>
              <a:latin typeface="Arial" panose="020B0604020202020204" pitchFamily="34" charset="0"/>
            </a:endParaRP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9247" y="3135253"/>
            <a:ext cx="2299506" cy="3278019"/>
          </a:xfrm>
          <a:prstGeom prst="rect">
            <a:avLst/>
          </a:prstGeom>
        </p:spPr>
      </p:pic>
      <p:sp>
        <p:nvSpPr>
          <p:cNvPr id="6" name="Rectángulo 5"/>
          <p:cNvSpPr/>
          <p:nvPr/>
        </p:nvSpPr>
        <p:spPr>
          <a:xfrm>
            <a:off x="539552" y="3019795"/>
            <a:ext cx="5832648" cy="3416320"/>
          </a:xfrm>
          <a:prstGeom prst="rect">
            <a:avLst/>
          </a:prstGeom>
        </p:spPr>
        <p:txBody>
          <a:bodyPr wrap="square">
            <a:spAutoFit/>
          </a:bodyPr>
          <a:lstStyle/>
          <a:p>
            <a:pPr algn="just"/>
            <a:r>
              <a:rPr lang="es-CO" dirty="0">
                <a:latin typeface="Calibri" panose="020F0502020204030204" pitchFamily="34" charset="0"/>
              </a:rPr>
              <a:t>En su primera </a:t>
            </a:r>
            <a:r>
              <a:rPr lang="es-CO" dirty="0" smtClean="0">
                <a:latin typeface="Calibri" panose="020F0502020204030204" pitchFamily="34" charset="0"/>
              </a:rPr>
              <a:t>homilía </a:t>
            </a:r>
            <a:r>
              <a:rPr lang="es-CO" dirty="0">
                <a:latin typeface="Calibri" panose="020F0502020204030204" pitchFamily="34" charset="0"/>
              </a:rPr>
              <a:t>como sucesor de San Vicente,</a:t>
            </a:r>
          </a:p>
          <a:p>
            <a:pPr algn="just"/>
            <a:r>
              <a:rPr lang="es-CO" dirty="0">
                <a:latin typeface="Calibri" panose="020F0502020204030204" pitchFamily="34" charset="0"/>
              </a:rPr>
              <a:t>el 6 de julio de 2016, en el marco de la 42 Asamblea</a:t>
            </a:r>
          </a:p>
          <a:p>
            <a:pPr algn="just"/>
            <a:r>
              <a:rPr lang="es-CO" dirty="0">
                <a:latin typeface="Calibri" panose="020F0502020204030204" pitchFamily="34" charset="0"/>
              </a:rPr>
              <a:t>General de la </a:t>
            </a:r>
            <a:r>
              <a:rPr lang="es-CO" dirty="0" smtClean="0">
                <a:latin typeface="Calibri" panose="020F0502020204030204" pitchFamily="34" charset="0"/>
              </a:rPr>
              <a:t>Congregación </a:t>
            </a:r>
            <a:r>
              <a:rPr lang="es-CO" dirty="0">
                <a:latin typeface="Calibri" panose="020F0502020204030204" pitchFamily="34" charset="0"/>
              </a:rPr>
              <a:t>de la </a:t>
            </a:r>
            <a:r>
              <a:rPr lang="es-CO" dirty="0" smtClean="0">
                <a:latin typeface="Calibri" panose="020F0502020204030204" pitchFamily="34" charset="0"/>
              </a:rPr>
              <a:t>Misión, </a:t>
            </a:r>
            <a:r>
              <a:rPr lang="es-CO" dirty="0">
                <a:latin typeface="Calibri" panose="020F0502020204030204" pitchFamily="34" charset="0"/>
              </a:rPr>
              <a:t>el Padre </a:t>
            </a:r>
            <a:r>
              <a:rPr lang="es-CO" dirty="0" err="1">
                <a:latin typeface="Calibri" panose="020F0502020204030204" pitchFamily="34" charset="0"/>
              </a:rPr>
              <a:t>Tomaž</a:t>
            </a:r>
            <a:endParaRPr lang="es-CO" dirty="0">
              <a:latin typeface="Calibri" panose="020F0502020204030204" pitchFamily="34" charset="0"/>
            </a:endParaRPr>
          </a:p>
          <a:p>
            <a:pPr algn="just"/>
            <a:r>
              <a:rPr lang="es-CO" dirty="0" err="1">
                <a:latin typeface="Calibri" panose="020F0502020204030204" pitchFamily="34" charset="0"/>
              </a:rPr>
              <a:t>Mavrič</a:t>
            </a:r>
            <a:r>
              <a:rPr lang="es-CO" dirty="0">
                <a:latin typeface="Calibri" panose="020F0502020204030204" pitchFamily="34" charset="0"/>
              </a:rPr>
              <a:t> nos insto a redescubrir y desarrollar la </a:t>
            </a:r>
            <a:r>
              <a:rPr lang="es-CO" dirty="0" err="1">
                <a:latin typeface="Calibri" panose="020F0502020204030204" pitchFamily="34" charset="0"/>
              </a:rPr>
              <a:t>dimension</a:t>
            </a:r>
            <a:endParaRPr lang="es-CO" dirty="0">
              <a:latin typeface="Calibri" panose="020F0502020204030204" pitchFamily="34" charset="0"/>
            </a:endParaRPr>
          </a:p>
          <a:p>
            <a:pPr algn="just"/>
            <a:r>
              <a:rPr lang="es-CO" dirty="0">
                <a:latin typeface="Calibri" panose="020F0502020204030204" pitchFamily="34" charset="0"/>
              </a:rPr>
              <a:t>propiamente </a:t>
            </a:r>
            <a:r>
              <a:rPr lang="es-CO" dirty="0" err="1">
                <a:latin typeface="Calibri" panose="020F0502020204030204" pitchFamily="34" charset="0"/>
              </a:rPr>
              <a:t>mistica</a:t>
            </a:r>
            <a:r>
              <a:rPr lang="es-CO" dirty="0">
                <a:latin typeface="Calibri" panose="020F0502020204030204" pitchFamily="34" charset="0"/>
              </a:rPr>
              <a:t> de nuestro carisma, siguiendo la</a:t>
            </a:r>
          </a:p>
          <a:p>
            <a:pPr algn="just"/>
            <a:r>
              <a:rPr lang="es-CO" dirty="0" smtClean="0">
                <a:latin typeface="Calibri" panose="020F0502020204030204" pitchFamily="34" charset="0"/>
              </a:rPr>
              <a:t>inspiración </a:t>
            </a:r>
            <a:r>
              <a:rPr lang="es-CO" dirty="0">
                <a:latin typeface="Calibri" panose="020F0502020204030204" pitchFamily="34" charset="0"/>
              </a:rPr>
              <a:t>de San Vicente como </a:t>
            </a:r>
            <a:r>
              <a:rPr lang="es-CO" i="1" dirty="0">
                <a:latin typeface="Calibri-Italic"/>
              </a:rPr>
              <a:t>"místico de la caridad"</a:t>
            </a:r>
            <a:r>
              <a:rPr lang="es-CO" dirty="0">
                <a:latin typeface="Calibri" panose="020F0502020204030204" pitchFamily="34" charset="0"/>
              </a:rPr>
              <a:t>.</a:t>
            </a:r>
          </a:p>
          <a:p>
            <a:pPr algn="just"/>
            <a:r>
              <a:rPr lang="es-CO" dirty="0">
                <a:latin typeface="Calibri" panose="020F0502020204030204" pitchFamily="34" charset="0"/>
              </a:rPr>
              <a:t>La misma llamada se </a:t>
            </a:r>
            <a:r>
              <a:rPr lang="es-CO" dirty="0" smtClean="0">
                <a:latin typeface="Calibri" panose="020F0502020204030204" pitchFamily="34" charset="0"/>
              </a:rPr>
              <a:t>repitió </a:t>
            </a:r>
            <a:r>
              <a:rPr lang="es-CO" dirty="0">
                <a:latin typeface="Calibri" panose="020F0502020204030204" pitchFamily="34" charset="0"/>
              </a:rPr>
              <a:t>en su primera circular, de 19</a:t>
            </a:r>
          </a:p>
          <a:p>
            <a:pPr algn="just"/>
            <a:r>
              <a:rPr lang="es-CO" dirty="0">
                <a:latin typeface="Calibri" panose="020F0502020204030204" pitchFamily="34" charset="0"/>
              </a:rPr>
              <a:t>de septiembre de 2016, en </a:t>
            </a:r>
            <a:r>
              <a:rPr lang="es-CO" dirty="0" smtClean="0">
                <a:latin typeface="Calibri" panose="020F0502020204030204" pitchFamily="34" charset="0"/>
              </a:rPr>
              <a:t>preparación </a:t>
            </a:r>
            <a:r>
              <a:rPr lang="es-CO" dirty="0">
                <a:latin typeface="Calibri" panose="020F0502020204030204" pitchFamily="34" charset="0"/>
              </a:rPr>
              <a:t>a la solemnidad</a:t>
            </a:r>
          </a:p>
          <a:p>
            <a:pPr algn="just"/>
            <a:r>
              <a:rPr lang="es-CO" dirty="0" smtClean="0">
                <a:latin typeface="Calibri" panose="020F0502020204030204" pitchFamily="34" charset="0"/>
              </a:rPr>
              <a:t>litúrgica </a:t>
            </a:r>
            <a:r>
              <a:rPr lang="es-CO" dirty="0">
                <a:latin typeface="Calibri" panose="020F0502020204030204" pitchFamily="34" charset="0"/>
              </a:rPr>
              <a:t>de nuestro fundador. En esta carta, se </a:t>
            </a:r>
            <a:r>
              <a:rPr lang="es-CO" dirty="0" smtClean="0">
                <a:latin typeface="Calibri" panose="020F0502020204030204" pitchFamily="34" charset="0"/>
              </a:rPr>
              <a:t>pidió </a:t>
            </a:r>
            <a:r>
              <a:rPr lang="es-CO" dirty="0">
                <a:latin typeface="Calibri" panose="020F0502020204030204" pitchFamily="34" charset="0"/>
              </a:rPr>
              <a:t>a</a:t>
            </a:r>
          </a:p>
          <a:p>
            <a:pPr algn="just"/>
            <a:r>
              <a:rPr lang="es-CO" dirty="0">
                <a:latin typeface="Calibri" panose="020F0502020204030204" pitchFamily="34" charset="0"/>
              </a:rPr>
              <a:t>cada uno de nosotros </a:t>
            </a:r>
            <a:r>
              <a:rPr lang="es-CO" i="1" dirty="0">
                <a:latin typeface="Calibri-Italic"/>
              </a:rPr>
              <a:t>"responder personalmente a esta</a:t>
            </a:r>
          </a:p>
          <a:p>
            <a:pPr algn="just"/>
            <a:r>
              <a:rPr lang="es-CO" i="1" dirty="0">
                <a:latin typeface="Calibri-Italic"/>
              </a:rPr>
              <a:t>pregunta: ¿Por qué y cómo puedo describir a Vicente</a:t>
            </a:r>
          </a:p>
          <a:p>
            <a:pPr algn="just"/>
            <a:r>
              <a:rPr lang="es-CO" i="1" dirty="0">
                <a:latin typeface="Calibri-Italic"/>
              </a:rPr>
              <a:t>como un místico de la caridad?"</a:t>
            </a:r>
            <a:r>
              <a:rPr lang="es-CO" dirty="0">
                <a:latin typeface="Calibri" panose="020F0502020204030204" pitchFamily="34" charset="0"/>
              </a:rPr>
              <a:t>.</a:t>
            </a:r>
            <a:endParaRPr lang="es-CO" dirty="0"/>
          </a:p>
        </p:txBody>
      </p:sp>
    </p:spTree>
    <p:extLst>
      <p:ext uri="{BB962C8B-B14F-4D97-AF65-F5344CB8AC3E}">
        <p14:creationId xmlns:p14="http://schemas.microsoft.com/office/powerpoint/2010/main" val="36898231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683568" y="764704"/>
            <a:ext cx="7704856" cy="830997"/>
          </a:xfrm>
          <a:prstGeom prst="rect">
            <a:avLst/>
          </a:prstGeom>
        </p:spPr>
        <p:txBody>
          <a:bodyPr wrap="square">
            <a:spAutoFit/>
          </a:bodyPr>
          <a:lstStyle/>
          <a:p>
            <a:pPr algn="ctr"/>
            <a:r>
              <a:rPr lang="es-CO" sz="2400" b="1" dirty="0"/>
              <a:t>¿Por qué y cómo puedo describir a Vicente como un místico de la caridad</a:t>
            </a:r>
            <a:r>
              <a:rPr lang="es-CO" sz="2400" b="1" dirty="0" smtClean="0"/>
              <a:t>?</a:t>
            </a:r>
            <a:endParaRPr lang="es-CO" sz="2400" b="1" dirty="0"/>
          </a:p>
        </p:txBody>
      </p:sp>
      <p:sp>
        <p:nvSpPr>
          <p:cNvPr id="3" name="Rectángulo 2"/>
          <p:cNvSpPr/>
          <p:nvPr/>
        </p:nvSpPr>
        <p:spPr>
          <a:xfrm>
            <a:off x="5004048" y="5578500"/>
            <a:ext cx="4572000" cy="523220"/>
          </a:xfrm>
          <a:prstGeom prst="rect">
            <a:avLst/>
          </a:prstGeom>
        </p:spPr>
        <p:txBody>
          <a:bodyPr>
            <a:spAutoFit/>
          </a:bodyPr>
          <a:lstStyle/>
          <a:p>
            <a:r>
              <a:rPr lang="pt-BR" sz="1400" b="1" i="1" dirty="0">
                <a:latin typeface="Calibri-BoldItalic"/>
              </a:rPr>
              <a:t>P. Vinícius Augusto Teixeira, C.M.</a:t>
            </a:r>
          </a:p>
          <a:p>
            <a:r>
              <a:rPr lang="pt-BR" sz="1400" b="1" dirty="0" err="1">
                <a:latin typeface="Calibri-Bold"/>
              </a:rPr>
              <a:t>Provincia</a:t>
            </a:r>
            <a:r>
              <a:rPr lang="pt-BR" sz="1400" b="1" dirty="0">
                <a:latin typeface="Calibri-Bold"/>
              </a:rPr>
              <a:t> de Rio de Janeiro (Brasil)</a:t>
            </a:r>
            <a:endParaRPr lang="es-CO" sz="1400" dirty="0"/>
          </a:p>
        </p:txBody>
      </p:sp>
      <p:sp>
        <p:nvSpPr>
          <p:cNvPr id="4" name="Rectángulo 3"/>
          <p:cNvSpPr/>
          <p:nvPr/>
        </p:nvSpPr>
        <p:spPr>
          <a:xfrm>
            <a:off x="683568" y="2132856"/>
            <a:ext cx="7704856" cy="2862322"/>
          </a:xfrm>
          <a:prstGeom prst="rect">
            <a:avLst/>
          </a:prstGeom>
        </p:spPr>
        <p:txBody>
          <a:bodyPr wrap="square">
            <a:spAutoFit/>
          </a:bodyPr>
          <a:lstStyle/>
          <a:p>
            <a:pPr algn="just"/>
            <a:r>
              <a:rPr lang="es-CO" sz="2000" dirty="0">
                <a:latin typeface="Calibri" panose="020F0502020204030204" pitchFamily="34" charset="0"/>
              </a:rPr>
              <a:t>la </a:t>
            </a:r>
            <a:r>
              <a:rPr lang="es-CO" sz="2000" dirty="0" smtClean="0">
                <a:latin typeface="Calibri" panose="020F0502020204030204" pitchFamily="34" charset="0"/>
              </a:rPr>
              <a:t>mística inflama </a:t>
            </a:r>
            <a:r>
              <a:rPr lang="es-CO" sz="2000" dirty="0">
                <a:latin typeface="Calibri" panose="020F0502020204030204" pitchFamily="34" charset="0"/>
              </a:rPr>
              <a:t>el carisma recibido y transmitido por Vicente de Paul, con el fin de que sea </a:t>
            </a:r>
            <a:r>
              <a:rPr lang="es-CO" sz="2000" dirty="0" smtClean="0">
                <a:latin typeface="Calibri" panose="020F0502020204030204" pitchFamily="34" charset="0"/>
              </a:rPr>
              <a:t>siempre dinámico </a:t>
            </a:r>
            <a:r>
              <a:rPr lang="es-CO" sz="2000" dirty="0">
                <a:latin typeface="Calibri" panose="020F0502020204030204" pitchFamily="34" charset="0"/>
              </a:rPr>
              <a:t>y atractivo, capaz de recreaciones fieles y audaces dentro de las </a:t>
            </a:r>
            <a:r>
              <a:rPr lang="es-CO" sz="2000" dirty="0" smtClean="0">
                <a:latin typeface="Calibri" panose="020F0502020204030204" pitchFamily="34" charset="0"/>
              </a:rPr>
              <a:t>diferentes situaciones </a:t>
            </a:r>
            <a:r>
              <a:rPr lang="es-CO" sz="2000" dirty="0">
                <a:latin typeface="Calibri" panose="020F0502020204030204" pitchFamily="34" charset="0"/>
              </a:rPr>
              <a:t>y contextos en los que sus depositarios y </a:t>
            </a:r>
            <a:r>
              <a:rPr lang="es-CO" sz="2000" dirty="0" smtClean="0">
                <a:latin typeface="Calibri" panose="020F0502020204030204" pitchFamily="34" charset="0"/>
              </a:rPr>
              <a:t>artífices </a:t>
            </a:r>
            <a:r>
              <a:rPr lang="es-CO" sz="2000" dirty="0">
                <a:latin typeface="Calibri" panose="020F0502020204030204" pitchFamily="34" charset="0"/>
              </a:rPr>
              <a:t>son interpelados por los gritos </a:t>
            </a:r>
            <a:r>
              <a:rPr lang="es-CO" sz="2000" dirty="0" smtClean="0">
                <a:latin typeface="Calibri" panose="020F0502020204030204" pitchFamily="34" charset="0"/>
              </a:rPr>
              <a:t>de los </a:t>
            </a:r>
            <a:r>
              <a:rPr lang="es-CO" sz="2000" dirty="0">
                <a:latin typeface="Calibri" panose="020F0502020204030204" pitchFamily="34" charset="0"/>
              </a:rPr>
              <a:t>pobres, las llamadas de la Iglesia y los signos de los tiempos. Sin una </a:t>
            </a:r>
            <a:r>
              <a:rPr lang="es-CO" sz="2000" dirty="0" smtClean="0">
                <a:latin typeface="Calibri" panose="020F0502020204030204" pitchFamily="34" charset="0"/>
              </a:rPr>
              <a:t>mística vigorosa, alimentada </a:t>
            </a:r>
            <a:r>
              <a:rPr lang="es-CO" sz="2000" dirty="0">
                <a:latin typeface="Calibri" panose="020F0502020204030204" pitchFamily="34" charset="0"/>
              </a:rPr>
              <a:t>por la savia de una profunda experiencia de Dios, el carisma </a:t>
            </a:r>
            <a:r>
              <a:rPr lang="es-CO" sz="2000" dirty="0" smtClean="0">
                <a:latin typeface="Calibri" panose="020F0502020204030204" pitchFamily="34" charset="0"/>
              </a:rPr>
              <a:t>vicentino </a:t>
            </a:r>
            <a:r>
              <a:rPr lang="es-CO" sz="2000" dirty="0">
                <a:latin typeface="Calibri" panose="020F0502020204030204" pitchFamily="34" charset="0"/>
              </a:rPr>
              <a:t>y la </a:t>
            </a:r>
            <a:r>
              <a:rPr lang="es-CO" sz="2000" dirty="0" smtClean="0">
                <a:latin typeface="Calibri" panose="020F0502020204030204" pitchFamily="34" charset="0"/>
              </a:rPr>
              <a:t>misión que </a:t>
            </a:r>
            <a:r>
              <a:rPr lang="es-CO" sz="2000" dirty="0">
                <a:latin typeface="Calibri" panose="020F0502020204030204" pitchFamily="34" charset="0"/>
              </a:rPr>
              <a:t>se origina de E</a:t>
            </a:r>
            <a:r>
              <a:rPr lang="es-CO" sz="2000" dirty="0" smtClean="0">
                <a:latin typeface="Calibri" panose="020F0502020204030204" pitchFamily="34" charset="0"/>
              </a:rPr>
              <a:t>l carecerían </a:t>
            </a:r>
            <a:r>
              <a:rPr lang="es-CO" sz="2000" dirty="0">
                <a:latin typeface="Calibri" panose="020F0502020204030204" pitchFamily="34" charset="0"/>
              </a:rPr>
              <a:t>de principio y fundamento, de vitalidad y </a:t>
            </a:r>
            <a:r>
              <a:rPr lang="es-CO" sz="2000" dirty="0" smtClean="0">
                <a:latin typeface="Calibri" panose="020F0502020204030204" pitchFamily="34" charset="0"/>
              </a:rPr>
              <a:t>profecía, </a:t>
            </a:r>
            <a:r>
              <a:rPr lang="es-CO" sz="2000" dirty="0">
                <a:latin typeface="Calibri" panose="020F0502020204030204" pitchFamily="34" charset="0"/>
              </a:rPr>
              <a:t>como </a:t>
            </a:r>
            <a:r>
              <a:rPr lang="es-CO" sz="2000" dirty="0" smtClean="0">
                <a:latin typeface="Calibri" panose="020F0502020204030204" pitchFamily="34" charset="0"/>
              </a:rPr>
              <a:t>una </a:t>
            </a:r>
            <a:r>
              <a:rPr lang="pt-BR" sz="2000" dirty="0" smtClean="0">
                <a:latin typeface="Calibri" panose="020F0502020204030204" pitchFamily="34" charset="0"/>
              </a:rPr>
              <a:t>casa construída </a:t>
            </a:r>
            <a:r>
              <a:rPr lang="pt-BR" sz="2000" dirty="0">
                <a:latin typeface="Calibri" panose="020F0502020204030204" pitchFamily="34" charset="0"/>
              </a:rPr>
              <a:t>sobre terreno arenoso e </a:t>
            </a:r>
            <a:r>
              <a:rPr lang="pt-BR" sz="2000" dirty="0" err="1">
                <a:latin typeface="Calibri" panose="020F0502020204030204" pitchFamily="34" charset="0"/>
              </a:rPr>
              <a:t>inestable</a:t>
            </a:r>
            <a:r>
              <a:rPr lang="pt-BR" sz="2000" dirty="0">
                <a:latin typeface="Calibri" panose="020F0502020204030204" pitchFamily="34" charset="0"/>
              </a:rPr>
              <a:t>.</a:t>
            </a:r>
            <a:endParaRPr lang="es-CO" sz="2000" dirty="0"/>
          </a:p>
        </p:txBody>
      </p:sp>
    </p:spTree>
    <p:extLst>
      <p:ext uri="{BB962C8B-B14F-4D97-AF65-F5344CB8AC3E}">
        <p14:creationId xmlns:p14="http://schemas.microsoft.com/office/powerpoint/2010/main" val="17847512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67544" y="1772816"/>
            <a:ext cx="8208912" cy="3631763"/>
          </a:xfrm>
          <a:prstGeom prst="rect">
            <a:avLst/>
          </a:prstGeom>
        </p:spPr>
        <p:txBody>
          <a:bodyPr wrap="square">
            <a:spAutoFit/>
          </a:bodyPr>
          <a:lstStyle/>
          <a:p>
            <a:pPr algn="just"/>
            <a:r>
              <a:rPr lang="es-CO" sz="2400" b="1" dirty="0" smtClean="0">
                <a:latin typeface="Calibri" panose="020F0502020204030204" pitchFamily="34" charset="0"/>
              </a:rPr>
              <a:t>En </a:t>
            </a:r>
            <a:r>
              <a:rPr lang="es-CO" sz="2400" b="1" dirty="0">
                <a:latin typeface="Calibri" panose="020F0502020204030204" pitchFamily="34" charset="0"/>
              </a:rPr>
              <a:t>que sentido alguien puede ser considerado </a:t>
            </a:r>
            <a:r>
              <a:rPr lang="es-CO" sz="2400" b="1" dirty="0" smtClean="0">
                <a:latin typeface="Calibri" panose="020F0502020204030204" pitchFamily="34" charset="0"/>
              </a:rPr>
              <a:t>místico? </a:t>
            </a:r>
            <a:r>
              <a:rPr lang="es-CO" dirty="0">
                <a:latin typeface="Calibri" panose="020F0502020204030204" pitchFamily="34" charset="0"/>
              </a:rPr>
              <a:t>Hay muchas </a:t>
            </a:r>
            <a:r>
              <a:rPr lang="es-CO" dirty="0" smtClean="0">
                <a:latin typeface="Calibri" panose="020F0502020204030204" pitchFamily="34" charset="0"/>
              </a:rPr>
              <a:t>respuestas posibles </a:t>
            </a:r>
            <a:r>
              <a:rPr lang="es-CO" dirty="0">
                <a:latin typeface="Calibri" panose="020F0502020204030204" pitchFamily="34" charset="0"/>
              </a:rPr>
              <a:t>a esta pregunta. Nadie ignora que, sin embargo, algunas </a:t>
            </a:r>
            <a:r>
              <a:rPr lang="es-CO" dirty="0" smtClean="0">
                <a:latin typeface="Calibri" panose="020F0502020204030204" pitchFamily="34" charset="0"/>
              </a:rPr>
              <a:t>características definen sustancialmente </a:t>
            </a:r>
            <a:r>
              <a:rPr lang="es-CO" dirty="0">
                <a:latin typeface="Calibri" panose="020F0502020204030204" pitchFamily="34" charset="0"/>
              </a:rPr>
              <a:t>a una persona </a:t>
            </a:r>
            <a:r>
              <a:rPr lang="es-CO" dirty="0" smtClean="0">
                <a:latin typeface="Calibri" panose="020F0502020204030204" pitchFamily="34" charset="0"/>
              </a:rPr>
              <a:t>mística, </a:t>
            </a:r>
            <a:r>
              <a:rPr lang="es-CO" dirty="0">
                <a:latin typeface="Calibri" panose="020F0502020204030204" pitchFamily="34" charset="0"/>
              </a:rPr>
              <a:t>dotada con una vigorosa interioridad, habitada </a:t>
            </a:r>
            <a:r>
              <a:rPr lang="es-CO" dirty="0" smtClean="0">
                <a:latin typeface="Calibri" panose="020F0502020204030204" pitchFamily="34" charset="0"/>
              </a:rPr>
              <a:t>por convicciones </a:t>
            </a:r>
            <a:r>
              <a:rPr lang="es-CO" dirty="0">
                <a:latin typeface="Calibri" panose="020F0502020204030204" pitchFamily="34" charset="0"/>
              </a:rPr>
              <a:t>profundas, iluminada por altos ideales, dinamizada por una conciencia recta. </a:t>
            </a:r>
            <a:r>
              <a:rPr lang="es-CO" dirty="0" smtClean="0">
                <a:latin typeface="Calibri" panose="020F0502020204030204" pitchFamily="34" charset="0"/>
              </a:rPr>
              <a:t>Y todo </a:t>
            </a:r>
            <a:r>
              <a:rPr lang="es-CO" dirty="0">
                <a:latin typeface="Calibri" panose="020F0502020204030204" pitchFamily="34" charset="0"/>
              </a:rPr>
              <a:t>esto se expresa en una consistente fibra moral, una personalidad equilibrada y una </a:t>
            </a:r>
            <a:r>
              <a:rPr lang="es-CO" dirty="0" smtClean="0">
                <a:latin typeface="Calibri" panose="020F0502020204030204" pitchFamily="34" charset="0"/>
              </a:rPr>
              <a:t>praxis coherente </a:t>
            </a:r>
            <a:r>
              <a:rPr lang="es-CO" dirty="0">
                <a:latin typeface="Calibri" panose="020F0502020204030204" pitchFamily="34" charset="0"/>
              </a:rPr>
              <a:t>y perseverante. En el horizonte de la fe cristiana, todo </a:t>
            </a:r>
            <a:r>
              <a:rPr lang="es-CO" dirty="0" smtClean="0">
                <a:latin typeface="Calibri" panose="020F0502020204030204" pitchFamily="34" charset="0"/>
              </a:rPr>
              <a:t>místico </a:t>
            </a:r>
            <a:r>
              <a:rPr lang="es-CO" dirty="0">
                <a:latin typeface="Calibri" panose="020F0502020204030204" pitchFamily="34" charset="0"/>
              </a:rPr>
              <a:t>se distingue por </a:t>
            </a:r>
            <a:r>
              <a:rPr lang="es-CO" dirty="0" smtClean="0">
                <a:latin typeface="Calibri" panose="020F0502020204030204" pitchFamily="34" charset="0"/>
              </a:rPr>
              <a:t>su familiaridad </a:t>
            </a:r>
            <a:r>
              <a:rPr lang="es-CO" dirty="0">
                <a:latin typeface="Calibri" panose="020F0502020204030204" pitchFamily="34" charset="0"/>
              </a:rPr>
              <a:t>con el misterio de Dios, por su apasionada </a:t>
            </a:r>
            <a:r>
              <a:rPr lang="es-CO" b="1" dirty="0" smtClean="0">
                <a:latin typeface="Calibri" panose="020F0502020204030204" pitchFamily="34" charset="0"/>
              </a:rPr>
              <a:t>identificación </a:t>
            </a:r>
            <a:r>
              <a:rPr lang="es-CO" b="1" dirty="0">
                <a:latin typeface="Calibri" panose="020F0502020204030204" pitchFamily="34" charset="0"/>
              </a:rPr>
              <a:t>con Jesucristo</a:t>
            </a:r>
            <a:r>
              <a:rPr lang="es-CO" dirty="0">
                <a:latin typeface="Calibri" panose="020F0502020204030204" pitchFamily="34" charset="0"/>
              </a:rPr>
              <a:t>, por </a:t>
            </a:r>
            <a:r>
              <a:rPr lang="es-CO" dirty="0" smtClean="0">
                <a:latin typeface="Calibri" panose="020F0502020204030204" pitchFamily="34" charset="0"/>
              </a:rPr>
              <a:t>su docilidad </a:t>
            </a:r>
            <a:r>
              <a:rPr lang="es-CO" dirty="0">
                <a:latin typeface="Calibri" panose="020F0502020204030204" pitchFamily="34" charset="0"/>
              </a:rPr>
              <a:t>a </a:t>
            </a:r>
            <a:r>
              <a:rPr lang="es-CO" b="1" dirty="0">
                <a:latin typeface="Calibri" panose="020F0502020204030204" pitchFamily="34" charset="0"/>
              </a:rPr>
              <a:t>las inspiraciones del </a:t>
            </a:r>
            <a:r>
              <a:rPr lang="es-CO" b="1" dirty="0" smtClean="0">
                <a:latin typeface="Calibri" panose="020F0502020204030204" pitchFamily="34" charset="0"/>
              </a:rPr>
              <a:t>Espíritu</a:t>
            </a:r>
            <a:r>
              <a:rPr lang="es-CO" dirty="0" smtClean="0">
                <a:latin typeface="Calibri" panose="020F0502020204030204" pitchFamily="34" charset="0"/>
              </a:rPr>
              <a:t>. </a:t>
            </a:r>
            <a:r>
              <a:rPr lang="es-CO" dirty="0">
                <a:latin typeface="Calibri" panose="020F0502020204030204" pitchFamily="34" charset="0"/>
              </a:rPr>
              <a:t>En esta perspectiva, </a:t>
            </a:r>
            <a:r>
              <a:rPr lang="es-CO" sz="2000" b="1" u="sng" dirty="0" smtClean="0">
                <a:solidFill>
                  <a:srgbClr val="00B0F0"/>
                </a:solidFill>
                <a:latin typeface="Calibri" panose="020F0502020204030204" pitchFamily="34" charset="0"/>
              </a:rPr>
              <a:t>mística </a:t>
            </a:r>
            <a:r>
              <a:rPr lang="es-CO" sz="2000" b="1" u="sng" dirty="0">
                <a:solidFill>
                  <a:srgbClr val="00B0F0"/>
                </a:solidFill>
                <a:latin typeface="Calibri" panose="020F0502020204030204" pitchFamily="34" charset="0"/>
              </a:rPr>
              <a:t>es la persona que </a:t>
            </a:r>
            <a:r>
              <a:rPr lang="es-CO" sz="2000" b="1" u="sng" dirty="0" smtClean="0">
                <a:solidFill>
                  <a:srgbClr val="00B0F0"/>
                </a:solidFill>
                <a:latin typeface="Calibri" panose="020F0502020204030204" pitchFamily="34" charset="0"/>
              </a:rPr>
              <a:t>se reconoce </a:t>
            </a:r>
            <a:r>
              <a:rPr lang="es-CO" sz="2000" b="1" u="sng" dirty="0">
                <a:solidFill>
                  <a:srgbClr val="00B0F0"/>
                </a:solidFill>
                <a:latin typeface="Calibri" panose="020F0502020204030204" pitchFamily="34" charset="0"/>
              </a:rPr>
              <a:t>alcanzada </a:t>
            </a:r>
            <a:r>
              <a:rPr lang="es-CO" sz="2000" b="1" u="sng" dirty="0" smtClean="0">
                <a:solidFill>
                  <a:srgbClr val="00B0F0"/>
                </a:solidFill>
                <a:latin typeface="Calibri" panose="020F0502020204030204" pitchFamily="34" charset="0"/>
              </a:rPr>
              <a:t>y rodeada </a:t>
            </a:r>
            <a:r>
              <a:rPr lang="es-CO" sz="2000" b="1" u="sng" dirty="0">
                <a:solidFill>
                  <a:srgbClr val="00B0F0"/>
                </a:solidFill>
                <a:latin typeface="Calibri" panose="020F0502020204030204" pitchFamily="34" charset="0"/>
              </a:rPr>
              <a:t>por un Amor que la encanta y compromete, aclarando </a:t>
            </a:r>
            <a:r>
              <a:rPr lang="es-CO" sz="2000" b="1" u="sng" dirty="0" smtClean="0">
                <a:solidFill>
                  <a:srgbClr val="00B0F0"/>
                </a:solidFill>
                <a:latin typeface="Calibri" panose="020F0502020204030204" pitchFamily="34" charset="0"/>
              </a:rPr>
              <a:t>su entendimiento</a:t>
            </a:r>
            <a:r>
              <a:rPr lang="es-CO" sz="2000" b="1" u="sng" dirty="0">
                <a:solidFill>
                  <a:srgbClr val="00B0F0"/>
                </a:solidFill>
                <a:latin typeface="Calibri" panose="020F0502020204030204" pitchFamily="34" charset="0"/>
              </a:rPr>
              <a:t>, movilizando su voluntad y </a:t>
            </a:r>
            <a:r>
              <a:rPr lang="es-CO" sz="2000" b="1" u="sng" dirty="0" smtClean="0">
                <a:solidFill>
                  <a:srgbClr val="00B0F0"/>
                </a:solidFill>
                <a:latin typeface="Calibri" panose="020F0502020204030204" pitchFamily="34" charset="0"/>
              </a:rPr>
              <a:t>empeñando </a:t>
            </a:r>
            <a:r>
              <a:rPr lang="es-CO" sz="2000" b="1" u="sng" dirty="0">
                <a:solidFill>
                  <a:srgbClr val="00B0F0"/>
                </a:solidFill>
                <a:latin typeface="Calibri" panose="020F0502020204030204" pitchFamily="34" charset="0"/>
              </a:rPr>
              <a:t>su libertad.</a:t>
            </a:r>
            <a:endParaRPr lang="es-CO" sz="2000" b="1" u="sng" dirty="0">
              <a:solidFill>
                <a:srgbClr val="00B0F0"/>
              </a:solidFill>
            </a:endParaRPr>
          </a:p>
        </p:txBody>
      </p:sp>
    </p:spTree>
    <p:extLst>
      <p:ext uri="{BB962C8B-B14F-4D97-AF65-F5344CB8AC3E}">
        <p14:creationId xmlns:p14="http://schemas.microsoft.com/office/powerpoint/2010/main" val="5982655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39552" y="2348880"/>
            <a:ext cx="8208912" cy="2246769"/>
          </a:xfrm>
          <a:prstGeom prst="rect">
            <a:avLst/>
          </a:prstGeom>
        </p:spPr>
        <p:txBody>
          <a:bodyPr wrap="square">
            <a:spAutoFit/>
          </a:bodyPr>
          <a:lstStyle/>
          <a:p>
            <a:pPr algn="just"/>
            <a:r>
              <a:rPr lang="es-CO" sz="2000" dirty="0">
                <a:solidFill>
                  <a:schemeClr val="accent3">
                    <a:lumMod val="50000"/>
                  </a:schemeClr>
                </a:solidFill>
                <a:latin typeface="Calibri" panose="020F0502020204030204" pitchFamily="34" charset="0"/>
              </a:rPr>
              <a:t>Este Amor no se </a:t>
            </a:r>
            <a:r>
              <a:rPr lang="es-CO" sz="2000" dirty="0" smtClean="0">
                <a:solidFill>
                  <a:schemeClr val="accent3">
                    <a:lumMod val="50000"/>
                  </a:schemeClr>
                </a:solidFill>
                <a:latin typeface="Calibri" panose="020F0502020204030204" pitchFamily="34" charset="0"/>
              </a:rPr>
              <a:t>confunde con </a:t>
            </a:r>
            <a:r>
              <a:rPr lang="es-CO" sz="2000" dirty="0">
                <a:solidFill>
                  <a:schemeClr val="accent3">
                    <a:lumMod val="50000"/>
                  </a:schemeClr>
                </a:solidFill>
                <a:latin typeface="Calibri" panose="020F0502020204030204" pitchFamily="34" charset="0"/>
              </a:rPr>
              <a:t>una fuerza </a:t>
            </a:r>
            <a:r>
              <a:rPr lang="es-CO" sz="2000" dirty="0" smtClean="0">
                <a:solidFill>
                  <a:schemeClr val="accent3">
                    <a:lumMod val="50000"/>
                  </a:schemeClr>
                </a:solidFill>
                <a:latin typeface="Calibri" panose="020F0502020204030204" pitchFamily="34" charset="0"/>
              </a:rPr>
              <a:t>cósmica, </a:t>
            </a:r>
            <a:r>
              <a:rPr lang="es-CO" sz="2000" dirty="0">
                <a:solidFill>
                  <a:schemeClr val="accent3">
                    <a:lumMod val="50000"/>
                  </a:schemeClr>
                </a:solidFill>
                <a:latin typeface="Calibri" panose="020F0502020204030204" pitchFamily="34" charset="0"/>
              </a:rPr>
              <a:t>un sentimiento fugaz o un concepto abstracto. Este amor personal </a:t>
            </a:r>
            <a:r>
              <a:rPr lang="es-CO" sz="2000" dirty="0" smtClean="0">
                <a:solidFill>
                  <a:schemeClr val="accent3">
                    <a:lumMod val="50000"/>
                  </a:schemeClr>
                </a:solidFill>
                <a:latin typeface="Calibri" panose="020F0502020204030204" pitchFamily="34" charset="0"/>
              </a:rPr>
              <a:t>es Dios </a:t>
            </a:r>
            <a:r>
              <a:rPr lang="es-CO" sz="2000" dirty="0">
                <a:solidFill>
                  <a:schemeClr val="accent3">
                    <a:lumMod val="50000"/>
                  </a:schemeClr>
                </a:solidFill>
                <a:latin typeface="Calibri" panose="020F0502020204030204" pitchFamily="34" charset="0"/>
              </a:rPr>
              <a:t>mismo (cf. 1Jn 4,8.16), que se ofrece como regalo, como fuente de sentido </a:t>
            </a:r>
            <a:r>
              <a:rPr lang="es-CO" sz="2000" dirty="0" smtClean="0">
                <a:solidFill>
                  <a:schemeClr val="accent3">
                    <a:lumMod val="50000"/>
                  </a:schemeClr>
                </a:solidFill>
                <a:latin typeface="Calibri" panose="020F0502020204030204" pitchFamily="34" charset="0"/>
              </a:rPr>
              <a:t>verdadero, permitiendo </a:t>
            </a:r>
            <a:r>
              <a:rPr lang="es-CO" sz="2000" dirty="0">
                <a:solidFill>
                  <a:schemeClr val="accent3">
                    <a:lumMod val="50000"/>
                  </a:schemeClr>
                </a:solidFill>
                <a:latin typeface="Calibri" panose="020F0502020204030204" pitchFamily="34" charset="0"/>
              </a:rPr>
              <a:t>al ser humano la gracia inmerecida y la </a:t>
            </a:r>
            <a:r>
              <a:rPr lang="es-CO" sz="2000" dirty="0" smtClean="0">
                <a:solidFill>
                  <a:schemeClr val="accent3">
                    <a:lumMod val="50000"/>
                  </a:schemeClr>
                </a:solidFill>
                <a:latin typeface="Calibri" panose="020F0502020204030204" pitchFamily="34" charset="0"/>
              </a:rPr>
              <a:t>alegría </a:t>
            </a:r>
            <a:r>
              <a:rPr lang="es-CO" sz="2000" dirty="0">
                <a:solidFill>
                  <a:schemeClr val="accent3">
                    <a:lumMod val="50000"/>
                  </a:schemeClr>
                </a:solidFill>
                <a:latin typeface="Calibri" panose="020F0502020204030204" pitchFamily="34" charset="0"/>
              </a:rPr>
              <a:t>indecible de </a:t>
            </a:r>
            <a:r>
              <a:rPr lang="es-CO" sz="2000" dirty="0" smtClean="0">
                <a:solidFill>
                  <a:schemeClr val="accent3">
                    <a:lumMod val="50000"/>
                  </a:schemeClr>
                </a:solidFill>
                <a:latin typeface="Calibri" panose="020F0502020204030204" pitchFamily="34" charset="0"/>
              </a:rPr>
              <a:t>experimentarlo, acogerlo </a:t>
            </a:r>
            <a:r>
              <a:rPr lang="es-CO" sz="2000" dirty="0">
                <a:solidFill>
                  <a:schemeClr val="accent3">
                    <a:lumMod val="50000"/>
                  </a:schemeClr>
                </a:solidFill>
                <a:latin typeface="Calibri" panose="020F0502020204030204" pitchFamily="34" charset="0"/>
              </a:rPr>
              <a:t>y conocerlo, sin </a:t>
            </a:r>
            <a:r>
              <a:rPr lang="es-CO" sz="2000" dirty="0" smtClean="0">
                <a:solidFill>
                  <a:schemeClr val="accent3">
                    <a:lumMod val="50000"/>
                  </a:schemeClr>
                </a:solidFill>
                <a:latin typeface="Calibri" panose="020F0502020204030204" pitchFamily="34" charset="0"/>
              </a:rPr>
              <a:t>jamás </a:t>
            </a:r>
            <a:r>
              <a:rPr lang="es-CO" sz="2000" dirty="0">
                <a:solidFill>
                  <a:schemeClr val="accent3">
                    <a:lumMod val="50000"/>
                  </a:schemeClr>
                </a:solidFill>
                <a:latin typeface="Calibri" panose="020F0502020204030204" pitchFamily="34" charset="0"/>
              </a:rPr>
              <a:t>agotarlo. La experiencia de Dios, el acogimiento de su amor </a:t>
            </a:r>
            <a:r>
              <a:rPr lang="es-CO" sz="2000" dirty="0" smtClean="0">
                <a:solidFill>
                  <a:schemeClr val="accent3">
                    <a:lumMod val="50000"/>
                  </a:schemeClr>
                </a:solidFill>
                <a:latin typeface="Calibri" panose="020F0502020204030204" pitchFamily="34" charset="0"/>
              </a:rPr>
              <a:t>y el </a:t>
            </a:r>
            <a:r>
              <a:rPr lang="es-CO" sz="2000" dirty="0">
                <a:solidFill>
                  <a:schemeClr val="accent3">
                    <a:lumMod val="50000"/>
                  </a:schemeClr>
                </a:solidFill>
                <a:latin typeface="Calibri" panose="020F0502020204030204" pitchFamily="34" charset="0"/>
              </a:rPr>
              <a:t>conocimiento de su misterio se desarrollan en el seguimiento de Jesucristo y en </a:t>
            </a:r>
            <a:r>
              <a:rPr lang="es-CO" sz="2000" dirty="0" smtClean="0">
                <a:solidFill>
                  <a:schemeClr val="accent3">
                    <a:lumMod val="50000"/>
                  </a:schemeClr>
                </a:solidFill>
                <a:latin typeface="Calibri" panose="020F0502020204030204" pitchFamily="34" charset="0"/>
              </a:rPr>
              <a:t>la receptividad </a:t>
            </a:r>
            <a:r>
              <a:rPr lang="es-CO" sz="2000" dirty="0">
                <a:solidFill>
                  <a:schemeClr val="accent3">
                    <a:lumMod val="50000"/>
                  </a:schemeClr>
                </a:solidFill>
                <a:latin typeface="Calibri" panose="020F0502020204030204" pitchFamily="34" charset="0"/>
              </a:rPr>
              <a:t>a los dones del </a:t>
            </a:r>
            <a:r>
              <a:rPr lang="es-CO" sz="2000" dirty="0" smtClean="0">
                <a:solidFill>
                  <a:schemeClr val="accent3">
                    <a:lumMod val="50000"/>
                  </a:schemeClr>
                </a:solidFill>
                <a:latin typeface="Calibri" panose="020F0502020204030204" pitchFamily="34" charset="0"/>
              </a:rPr>
              <a:t>Espíritu.</a:t>
            </a:r>
            <a:endParaRPr lang="es-CO" sz="2000" dirty="0">
              <a:solidFill>
                <a:schemeClr val="accent3">
                  <a:lumMod val="50000"/>
                </a:schemeClr>
              </a:solidFill>
            </a:endParaRPr>
          </a:p>
        </p:txBody>
      </p:sp>
    </p:spTree>
    <p:extLst>
      <p:ext uri="{BB962C8B-B14F-4D97-AF65-F5344CB8AC3E}">
        <p14:creationId xmlns:p14="http://schemas.microsoft.com/office/powerpoint/2010/main" val="30257615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67544" y="1484784"/>
            <a:ext cx="8064896" cy="3785652"/>
          </a:xfrm>
          <a:prstGeom prst="rect">
            <a:avLst/>
          </a:prstGeom>
        </p:spPr>
        <p:txBody>
          <a:bodyPr wrap="square">
            <a:spAutoFit/>
          </a:bodyPr>
          <a:lstStyle/>
          <a:p>
            <a:pPr algn="just"/>
            <a:r>
              <a:rPr lang="es-CO" sz="2000" dirty="0">
                <a:latin typeface="Calibri" panose="020F0502020204030204" pitchFamily="34" charset="0"/>
              </a:rPr>
              <a:t>La </a:t>
            </a:r>
            <a:r>
              <a:rPr lang="es-CO" sz="2000" dirty="0" smtClean="0">
                <a:latin typeface="Calibri" panose="020F0502020204030204" pitchFamily="34" charset="0"/>
              </a:rPr>
              <a:t>mística </a:t>
            </a:r>
            <a:r>
              <a:rPr lang="es-CO" sz="2000" dirty="0">
                <a:latin typeface="Calibri" panose="020F0502020204030204" pitchFamily="34" charset="0"/>
              </a:rPr>
              <a:t>cristiana no es una realidad </a:t>
            </a:r>
            <a:r>
              <a:rPr lang="es-CO" sz="2000" dirty="0" smtClean="0">
                <a:latin typeface="Calibri" panose="020F0502020204030204" pitchFamily="34" charset="0"/>
              </a:rPr>
              <a:t>meramente interior</a:t>
            </a:r>
            <a:r>
              <a:rPr lang="es-CO" sz="2000" dirty="0">
                <a:latin typeface="Calibri" panose="020F0502020204030204" pitchFamily="34" charset="0"/>
              </a:rPr>
              <a:t>, no se restringe a arrebatos emocionales, ni exige </a:t>
            </a:r>
            <a:r>
              <a:rPr lang="es-CO" sz="2000" dirty="0" smtClean="0">
                <a:latin typeface="Calibri" panose="020F0502020204030204" pitchFamily="34" charset="0"/>
              </a:rPr>
              <a:t>fenómenos </a:t>
            </a:r>
            <a:r>
              <a:rPr lang="es-CO" sz="2000" dirty="0">
                <a:latin typeface="Calibri" panose="020F0502020204030204" pitchFamily="34" charset="0"/>
              </a:rPr>
              <a:t>sobrenaturales </a:t>
            </a:r>
            <a:r>
              <a:rPr lang="es-CO" sz="2000" dirty="0" smtClean="0">
                <a:latin typeface="Calibri" panose="020F0502020204030204" pitchFamily="34" charset="0"/>
              </a:rPr>
              <a:t>para testificar </a:t>
            </a:r>
            <a:r>
              <a:rPr lang="es-CO" sz="2000" dirty="0">
                <a:latin typeface="Calibri" panose="020F0502020204030204" pitchFamily="34" charset="0"/>
              </a:rPr>
              <a:t>su autenticidad y eficacia. La densidad de una </a:t>
            </a:r>
            <a:r>
              <a:rPr lang="es-CO" sz="2000" dirty="0" smtClean="0">
                <a:latin typeface="Calibri" panose="020F0502020204030204" pitchFamily="34" charset="0"/>
              </a:rPr>
              <a:t>mística </a:t>
            </a:r>
            <a:r>
              <a:rPr lang="es-CO" sz="2000" dirty="0">
                <a:latin typeface="Calibri" panose="020F0502020204030204" pitchFamily="34" charset="0"/>
              </a:rPr>
              <a:t>se comprueba </a:t>
            </a:r>
            <a:r>
              <a:rPr lang="es-CO" sz="2000" dirty="0" smtClean="0">
                <a:latin typeface="Calibri" panose="020F0502020204030204" pitchFamily="34" charset="0"/>
              </a:rPr>
              <a:t>principalmente en </a:t>
            </a:r>
            <a:r>
              <a:rPr lang="es-CO" sz="2000" dirty="0">
                <a:latin typeface="Calibri" panose="020F0502020204030204" pitchFamily="34" charset="0"/>
              </a:rPr>
              <a:t>el ejercicio de las virtudes teologales: en una fe confiada, en una esperanza </a:t>
            </a:r>
            <a:r>
              <a:rPr lang="es-CO" sz="2000" dirty="0" smtClean="0">
                <a:latin typeface="Calibri" panose="020F0502020204030204" pitchFamily="34" charset="0"/>
              </a:rPr>
              <a:t>dinámica, </a:t>
            </a:r>
            <a:r>
              <a:rPr lang="es-CO" sz="2000" dirty="0">
                <a:latin typeface="Calibri" panose="020F0502020204030204" pitchFamily="34" charset="0"/>
              </a:rPr>
              <a:t>en </a:t>
            </a:r>
            <a:r>
              <a:rPr lang="es-CO" sz="2000" dirty="0" smtClean="0">
                <a:latin typeface="Calibri" panose="020F0502020204030204" pitchFamily="34" charset="0"/>
              </a:rPr>
              <a:t>un amor </a:t>
            </a:r>
            <a:r>
              <a:rPr lang="es-CO" sz="2000" dirty="0">
                <a:latin typeface="Calibri" panose="020F0502020204030204" pitchFamily="34" charset="0"/>
              </a:rPr>
              <a:t>oblativo. En otras palabras, a pesar de que germine en las profundidades del ser, </a:t>
            </a:r>
            <a:r>
              <a:rPr lang="es-CO" sz="2000" dirty="0" smtClean="0">
                <a:latin typeface="Calibri" panose="020F0502020204030204" pitchFamily="34" charset="0"/>
              </a:rPr>
              <a:t>la mística </a:t>
            </a:r>
            <a:r>
              <a:rPr lang="es-CO" sz="2000" dirty="0">
                <a:latin typeface="Calibri" panose="020F0502020204030204" pitchFamily="34" charset="0"/>
              </a:rPr>
              <a:t>produce y </a:t>
            </a:r>
            <a:r>
              <a:rPr lang="es-CO" sz="2000" b="1" u="sng" dirty="0">
                <a:solidFill>
                  <a:schemeClr val="accent3">
                    <a:lumMod val="50000"/>
                  </a:schemeClr>
                </a:solidFill>
                <a:latin typeface="Calibri" panose="020F0502020204030204" pitchFamily="34" charset="0"/>
              </a:rPr>
              <a:t>ofrece sus frutos en la vida cotidiana, en el tejido de las </a:t>
            </a:r>
            <a:r>
              <a:rPr lang="es-CO" sz="2000" b="1" u="sng" dirty="0" smtClean="0">
                <a:solidFill>
                  <a:schemeClr val="accent3">
                    <a:lumMod val="50000"/>
                  </a:schemeClr>
                </a:solidFill>
                <a:latin typeface="Calibri" panose="020F0502020204030204" pitchFamily="34" charset="0"/>
              </a:rPr>
              <a:t>relaciones interpersonales</a:t>
            </a:r>
            <a:r>
              <a:rPr lang="es-CO" sz="2000" b="1" u="sng" dirty="0">
                <a:solidFill>
                  <a:schemeClr val="accent3">
                    <a:lumMod val="50000"/>
                  </a:schemeClr>
                </a:solidFill>
                <a:latin typeface="Calibri" panose="020F0502020204030204" pitchFamily="34" charset="0"/>
              </a:rPr>
              <a:t>, en el procedimiento </a:t>
            </a:r>
            <a:r>
              <a:rPr lang="es-CO" sz="2000" b="1" u="sng" dirty="0" smtClean="0">
                <a:solidFill>
                  <a:schemeClr val="accent3">
                    <a:lumMod val="50000"/>
                  </a:schemeClr>
                </a:solidFill>
                <a:latin typeface="Calibri" panose="020F0502020204030204" pitchFamily="34" charset="0"/>
              </a:rPr>
              <a:t>ético, </a:t>
            </a:r>
            <a:r>
              <a:rPr lang="es-CO" sz="2000" b="1" u="sng" dirty="0">
                <a:solidFill>
                  <a:schemeClr val="accent3">
                    <a:lumMod val="50000"/>
                  </a:schemeClr>
                </a:solidFill>
                <a:latin typeface="Calibri" panose="020F0502020204030204" pitchFamily="34" charset="0"/>
              </a:rPr>
              <a:t>en la palabra transparente, en la entrega </a:t>
            </a:r>
            <a:r>
              <a:rPr lang="es-CO" sz="2000" b="1" u="sng" dirty="0" smtClean="0">
                <a:solidFill>
                  <a:schemeClr val="accent3">
                    <a:lumMod val="50000"/>
                  </a:schemeClr>
                </a:solidFill>
                <a:latin typeface="Calibri" panose="020F0502020204030204" pitchFamily="34" charset="0"/>
              </a:rPr>
              <a:t>generosa de </a:t>
            </a:r>
            <a:r>
              <a:rPr lang="es-CO" sz="2000" b="1" u="sng" dirty="0">
                <a:solidFill>
                  <a:schemeClr val="accent3">
                    <a:lumMod val="50000"/>
                  </a:schemeClr>
                </a:solidFill>
                <a:latin typeface="Calibri" panose="020F0502020204030204" pitchFamily="34" charset="0"/>
              </a:rPr>
              <a:t>si mismo, en el testimonio convencido y convincente de la verdad</a:t>
            </a:r>
            <a:r>
              <a:rPr lang="es-CO" sz="2000" dirty="0">
                <a:latin typeface="Calibri" panose="020F0502020204030204" pitchFamily="34" charset="0"/>
              </a:rPr>
              <a:t>. Por lo tanto, </a:t>
            </a:r>
            <a:r>
              <a:rPr lang="es-CO" sz="2000" dirty="0" smtClean="0">
                <a:latin typeface="Calibri" panose="020F0502020204030204" pitchFamily="34" charset="0"/>
              </a:rPr>
              <a:t>mística es misterio </a:t>
            </a:r>
            <a:r>
              <a:rPr lang="es-CO" sz="2000" dirty="0">
                <a:latin typeface="Calibri" panose="020F0502020204030204" pitchFamily="34" charset="0"/>
              </a:rPr>
              <a:t>de gracia y libertad, de don y compromiso, de oferta y acogida, en el cual la finura </a:t>
            </a:r>
            <a:r>
              <a:rPr lang="es-CO" sz="2000" dirty="0" smtClean="0">
                <a:latin typeface="Calibri" panose="020F0502020204030204" pitchFamily="34" charset="0"/>
              </a:rPr>
              <a:t>de la </a:t>
            </a:r>
            <a:r>
              <a:rPr lang="es-CO" sz="2000" dirty="0">
                <a:latin typeface="Calibri" panose="020F0502020204030204" pitchFamily="34" charset="0"/>
              </a:rPr>
              <a:t>iniciativa del </a:t>
            </a:r>
            <a:r>
              <a:rPr lang="es-CO" sz="2000" dirty="0" smtClean="0">
                <a:latin typeface="Calibri" panose="020F0502020204030204" pitchFamily="34" charset="0"/>
              </a:rPr>
              <a:t>Señor </a:t>
            </a:r>
            <a:r>
              <a:rPr lang="es-CO" sz="2000" dirty="0">
                <a:latin typeface="Calibri" panose="020F0502020204030204" pitchFamily="34" charset="0"/>
              </a:rPr>
              <a:t>se une al ser humano </a:t>
            </a:r>
            <a:r>
              <a:rPr lang="es-CO" sz="2000" b="1" dirty="0">
                <a:latin typeface="Calibri" panose="020F0502020204030204" pitchFamily="34" charset="0"/>
              </a:rPr>
              <a:t>que a el se abandona.</a:t>
            </a:r>
            <a:endParaRPr lang="es-CO" sz="2000" b="1" dirty="0"/>
          </a:p>
        </p:txBody>
      </p:sp>
    </p:spTree>
    <p:extLst>
      <p:ext uri="{BB962C8B-B14F-4D97-AF65-F5344CB8AC3E}">
        <p14:creationId xmlns:p14="http://schemas.microsoft.com/office/powerpoint/2010/main" val="13267927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763688" y="1052736"/>
            <a:ext cx="6274291" cy="461665"/>
          </a:xfrm>
          <a:prstGeom prst="rect">
            <a:avLst/>
          </a:prstGeom>
        </p:spPr>
        <p:txBody>
          <a:bodyPr wrap="square">
            <a:spAutoFit/>
          </a:bodyPr>
          <a:lstStyle/>
          <a:p>
            <a:r>
              <a:rPr lang="es-CO" sz="2400" b="1" u="sng" dirty="0">
                <a:solidFill>
                  <a:srgbClr val="1F497D"/>
                </a:solidFill>
                <a:latin typeface="Calibri-Bold"/>
              </a:rPr>
              <a:t>Vicente de Paúl, un místico de verdad</a:t>
            </a:r>
            <a:endParaRPr lang="es-CO" u="sng" dirty="0"/>
          </a:p>
        </p:txBody>
      </p:sp>
      <p:sp>
        <p:nvSpPr>
          <p:cNvPr id="3" name="Rectángulo 2"/>
          <p:cNvSpPr/>
          <p:nvPr/>
        </p:nvSpPr>
        <p:spPr>
          <a:xfrm>
            <a:off x="611560" y="1772816"/>
            <a:ext cx="7992888" cy="3170099"/>
          </a:xfrm>
          <a:prstGeom prst="rect">
            <a:avLst/>
          </a:prstGeom>
        </p:spPr>
        <p:txBody>
          <a:bodyPr wrap="square">
            <a:spAutoFit/>
          </a:bodyPr>
          <a:lstStyle/>
          <a:p>
            <a:pPr algn="just"/>
            <a:r>
              <a:rPr lang="es-CO" sz="2000" dirty="0">
                <a:latin typeface="Calibri" panose="020F0502020204030204" pitchFamily="34" charset="0"/>
              </a:rPr>
              <a:t>En la trayectoria de San Vicente se esboza una </a:t>
            </a:r>
            <a:r>
              <a:rPr lang="es-CO" sz="2000" dirty="0" smtClean="0">
                <a:latin typeface="Calibri" panose="020F0502020204030204" pitchFamily="34" charset="0"/>
              </a:rPr>
              <a:t>mística </a:t>
            </a:r>
            <a:r>
              <a:rPr lang="es-CO" sz="2000" dirty="0">
                <a:latin typeface="Calibri" panose="020F0502020204030204" pitchFamily="34" charset="0"/>
              </a:rPr>
              <a:t>de muchos quilates, enraizada </a:t>
            </a:r>
            <a:r>
              <a:rPr lang="es-CO" sz="2000" dirty="0" smtClean="0">
                <a:latin typeface="Calibri" panose="020F0502020204030204" pitchFamily="34" charset="0"/>
              </a:rPr>
              <a:t>en una </a:t>
            </a:r>
            <a:r>
              <a:rPr lang="es-CO" sz="2000" dirty="0">
                <a:latin typeface="Calibri" panose="020F0502020204030204" pitchFamily="34" charset="0"/>
              </a:rPr>
              <a:t>profunda experiencia de Dios y en una </a:t>
            </a:r>
            <a:r>
              <a:rPr lang="es-CO" sz="2000" b="1" dirty="0" smtClean="0">
                <a:latin typeface="Calibri" panose="020F0502020204030204" pitchFamily="34" charset="0"/>
              </a:rPr>
              <a:t>asimilación </a:t>
            </a:r>
            <a:r>
              <a:rPr lang="es-CO" sz="2000" b="1" dirty="0">
                <a:latin typeface="Calibri" panose="020F0502020204030204" pitchFamily="34" charset="0"/>
              </a:rPr>
              <a:t>visceral del </a:t>
            </a:r>
            <a:r>
              <a:rPr lang="es-CO" sz="2000" b="1" dirty="0" smtClean="0">
                <a:latin typeface="Calibri" panose="020F0502020204030204" pitchFamily="34" charset="0"/>
              </a:rPr>
              <a:t>espíritu </a:t>
            </a:r>
            <a:r>
              <a:rPr lang="es-CO" sz="2000" b="1" dirty="0">
                <a:latin typeface="Calibri" panose="020F0502020204030204" pitchFamily="34" charset="0"/>
              </a:rPr>
              <a:t>de </a:t>
            </a:r>
            <a:r>
              <a:rPr lang="es-CO" sz="2000" b="1" dirty="0" smtClean="0">
                <a:latin typeface="Calibri" panose="020F0502020204030204" pitchFamily="34" charset="0"/>
              </a:rPr>
              <a:t>Jesucristo</a:t>
            </a:r>
            <a:r>
              <a:rPr lang="es-CO" sz="2000" dirty="0" smtClean="0">
                <a:latin typeface="Calibri" panose="020F0502020204030204" pitchFamily="34" charset="0"/>
              </a:rPr>
              <a:t>, alentada </a:t>
            </a:r>
            <a:r>
              <a:rPr lang="es-CO" sz="2000" dirty="0">
                <a:latin typeface="Calibri" panose="020F0502020204030204" pitchFamily="34" charset="0"/>
              </a:rPr>
              <a:t>por un </a:t>
            </a:r>
            <a:r>
              <a:rPr lang="es-CO" sz="2000" b="1" dirty="0">
                <a:latin typeface="Calibri" panose="020F0502020204030204" pitchFamily="34" charset="0"/>
              </a:rPr>
              <a:t>proceso gradual de </a:t>
            </a:r>
            <a:r>
              <a:rPr lang="es-CO" sz="2000" b="1" dirty="0" smtClean="0">
                <a:latin typeface="Calibri" panose="020F0502020204030204" pitchFamily="34" charset="0"/>
              </a:rPr>
              <a:t>conversión</a:t>
            </a:r>
            <a:r>
              <a:rPr lang="es-CO" sz="2000" dirty="0" smtClean="0">
                <a:latin typeface="Calibri" panose="020F0502020204030204" pitchFamily="34" charset="0"/>
              </a:rPr>
              <a:t> </a:t>
            </a:r>
            <a:r>
              <a:rPr lang="es-CO" sz="2000" dirty="0">
                <a:latin typeface="Calibri" panose="020F0502020204030204" pitchFamily="34" charset="0"/>
              </a:rPr>
              <a:t>y probada en la fidelidad inquebrantable </a:t>
            </a:r>
            <a:r>
              <a:rPr lang="es-CO" sz="2000" dirty="0" smtClean="0">
                <a:latin typeface="Calibri" panose="020F0502020204030204" pitchFamily="34" charset="0"/>
              </a:rPr>
              <a:t>de una </a:t>
            </a:r>
            <a:r>
              <a:rPr lang="es-CO" sz="2000" dirty="0">
                <a:latin typeface="Calibri" panose="020F0502020204030204" pitchFamily="34" charset="0"/>
              </a:rPr>
              <a:t>vida toda entregada a los pobres. San Vicente anduvo por los caminos de Dios, </a:t>
            </a:r>
            <a:r>
              <a:rPr lang="es-CO" sz="2000" dirty="0" smtClean="0">
                <a:latin typeface="Calibri" panose="020F0502020204030204" pitchFamily="34" charset="0"/>
              </a:rPr>
              <a:t>porque Dios </a:t>
            </a:r>
            <a:r>
              <a:rPr lang="es-CO" sz="2000" dirty="0">
                <a:latin typeface="Calibri" panose="020F0502020204030204" pitchFamily="34" charset="0"/>
              </a:rPr>
              <a:t>camino primero por las sendas de su historia, iluminando su ruta, animando sus </a:t>
            </a:r>
            <a:r>
              <a:rPr lang="es-CO" sz="2000" dirty="0" smtClean="0">
                <a:latin typeface="Calibri" panose="020F0502020204030204" pitchFamily="34" charset="0"/>
              </a:rPr>
              <a:t>pasos, corrigiendo </a:t>
            </a:r>
            <a:r>
              <a:rPr lang="es-CO" sz="2000" dirty="0">
                <a:latin typeface="Calibri" panose="020F0502020204030204" pitchFamily="34" charset="0"/>
              </a:rPr>
              <a:t>desviaciones, indicando nuevas direcciones, haciendo del hombre ambicioso </a:t>
            </a:r>
            <a:r>
              <a:rPr lang="es-CO" sz="2000" dirty="0" smtClean="0">
                <a:latin typeface="Calibri" panose="020F0502020204030204" pitchFamily="34" charset="0"/>
              </a:rPr>
              <a:t>e inquieto </a:t>
            </a:r>
            <a:r>
              <a:rPr lang="es-CO" sz="2000" dirty="0">
                <a:latin typeface="Calibri" panose="020F0502020204030204" pitchFamily="34" charset="0"/>
              </a:rPr>
              <a:t>de </a:t>
            </a:r>
            <a:r>
              <a:rPr lang="es-CO" sz="2000" dirty="0" smtClean="0">
                <a:latin typeface="Calibri" panose="020F0502020204030204" pitchFamily="34" charset="0"/>
              </a:rPr>
              <a:t>antaño </a:t>
            </a:r>
            <a:r>
              <a:rPr lang="es-CO" sz="2000" dirty="0">
                <a:latin typeface="Calibri" panose="020F0502020204030204" pitchFamily="34" charset="0"/>
              </a:rPr>
              <a:t>un singular </a:t>
            </a:r>
            <a:r>
              <a:rPr lang="es-CO" sz="2000" i="1" dirty="0">
                <a:latin typeface="Calibri-Italic"/>
              </a:rPr>
              <a:t>"instrumento de su inmensa y paternal caridad que </a:t>
            </a:r>
            <a:r>
              <a:rPr lang="es-CO" sz="2000" i="1" dirty="0" smtClean="0">
                <a:latin typeface="Calibri-Italic"/>
              </a:rPr>
              <a:t>quiere establecerse </a:t>
            </a:r>
            <a:r>
              <a:rPr lang="es-CO" sz="2000" i="1" dirty="0">
                <a:latin typeface="Calibri-Italic"/>
              </a:rPr>
              <a:t>y dilatarse en las almas" </a:t>
            </a:r>
            <a:r>
              <a:rPr lang="es-CO" sz="2000" dirty="0">
                <a:latin typeface="Calibri" panose="020F0502020204030204" pitchFamily="34" charset="0"/>
              </a:rPr>
              <a:t>(ES XI, 553|SV XII, 262).</a:t>
            </a:r>
            <a:endParaRPr lang="es-CO" sz="2000" dirty="0"/>
          </a:p>
        </p:txBody>
      </p:sp>
    </p:spTree>
    <p:extLst>
      <p:ext uri="{BB962C8B-B14F-4D97-AF65-F5344CB8AC3E}">
        <p14:creationId xmlns:p14="http://schemas.microsoft.com/office/powerpoint/2010/main" val="12956338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56784" y="1041703"/>
            <a:ext cx="8208912" cy="1754326"/>
          </a:xfrm>
          <a:prstGeom prst="rect">
            <a:avLst/>
          </a:prstGeom>
        </p:spPr>
        <p:txBody>
          <a:bodyPr wrap="square">
            <a:spAutoFit/>
          </a:bodyPr>
          <a:lstStyle/>
          <a:p>
            <a:pPr algn="just"/>
            <a:r>
              <a:rPr lang="es-CO" dirty="0">
                <a:latin typeface="Calibri" panose="020F0502020204030204" pitchFamily="34" charset="0"/>
              </a:rPr>
              <a:t>La </a:t>
            </a:r>
            <a:r>
              <a:rPr lang="es-CO" dirty="0" smtClean="0">
                <a:latin typeface="Calibri" panose="020F0502020204030204" pitchFamily="34" charset="0"/>
              </a:rPr>
              <a:t>percepción </a:t>
            </a:r>
            <a:r>
              <a:rPr lang="es-CO" dirty="0">
                <a:latin typeface="Calibri" panose="020F0502020204030204" pitchFamily="34" charset="0"/>
              </a:rPr>
              <a:t>interior de </a:t>
            </a:r>
            <a:r>
              <a:rPr lang="es-CO" dirty="0" smtClean="0">
                <a:latin typeface="Calibri" panose="020F0502020204030204" pitchFamily="34" charset="0"/>
              </a:rPr>
              <a:t>este misterio </a:t>
            </a:r>
            <a:r>
              <a:rPr lang="es-CO" dirty="0">
                <a:latin typeface="Calibri" panose="020F0502020204030204" pitchFamily="34" charset="0"/>
              </a:rPr>
              <a:t>configuro la </a:t>
            </a:r>
            <a:r>
              <a:rPr lang="es-CO" dirty="0" smtClean="0">
                <a:latin typeface="Calibri" panose="020F0502020204030204" pitchFamily="34" charset="0"/>
              </a:rPr>
              <a:t>mística </a:t>
            </a:r>
            <a:r>
              <a:rPr lang="es-CO" dirty="0">
                <a:latin typeface="Calibri" panose="020F0502020204030204" pitchFamily="34" charset="0"/>
              </a:rPr>
              <a:t>de San Vicente, </a:t>
            </a:r>
            <a:r>
              <a:rPr lang="es-CO" dirty="0" smtClean="0">
                <a:latin typeface="Calibri" panose="020F0502020204030204" pitchFamily="34" charset="0"/>
              </a:rPr>
              <a:t>dándole </a:t>
            </a:r>
            <a:r>
              <a:rPr lang="es-CO" dirty="0">
                <a:latin typeface="Calibri" panose="020F0502020204030204" pitchFamily="34" charset="0"/>
              </a:rPr>
              <a:t>un </a:t>
            </a:r>
            <a:r>
              <a:rPr lang="es-CO" dirty="0" smtClean="0">
                <a:latin typeface="Calibri" panose="020F0502020204030204" pitchFamily="34" charset="0"/>
              </a:rPr>
              <a:t>corazón </a:t>
            </a:r>
            <a:r>
              <a:rPr lang="es-CO" dirty="0">
                <a:latin typeface="Calibri" panose="020F0502020204030204" pitchFamily="34" charset="0"/>
              </a:rPr>
              <a:t>capaz de enternecerse </a:t>
            </a:r>
            <a:r>
              <a:rPr lang="es-CO" dirty="0" smtClean="0">
                <a:latin typeface="Calibri" panose="020F0502020204030204" pitchFamily="34" charset="0"/>
              </a:rPr>
              <a:t>ante las </a:t>
            </a:r>
            <a:r>
              <a:rPr lang="es-CO" dirty="0">
                <a:latin typeface="Calibri" panose="020F0502020204030204" pitchFamily="34" charset="0"/>
              </a:rPr>
              <a:t>miserias de su tiempo y escrutar las llamadas de la Providencia en cada encuentro </a:t>
            </a:r>
            <a:r>
              <a:rPr lang="es-CO" dirty="0" smtClean="0">
                <a:latin typeface="Calibri" panose="020F0502020204030204" pitchFamily="34" charset="0"/>
              </a:rPr>
              <a:t>o desafío </a:t>
            </a:r>
            <a:r>
              <a:rPr lang="es-CO" dirty="0">
                <a:latin typeface="Calibri" panose="020F0502020204030204" pitchFamily="34" charset="0"/>
              </a:rPr>
              <a:t>que la vida le proporcionaba. Esto es lo que </a:t>
            </a:r>
            <a:r>
              <a:rPr lang="es-CO" dirty="0" smtClean="0">
                <a:latin typeface="Calibri" panose="020F0502020204030204" pitchFamily="34" charset="0"/>
              </a:rPr>
              <a:t>ocurrió, </a:t>
            </a:r>
            <a:r>
              <a:rPr lang="es-CO" dirty="0">
                <a:latin typeface="Calibri" panose="020F0502020204030204" pitchFamily="34" charset="0"/>
              </a:rPr>
              <a:t>por ejemplo, en </a:t>
            </a:r>
            <a:r>
              <a:rPr lang="es-CO" dirty="0" err="1" smtClean="0">
                <a:latin typeface="Calibri" panose="020F0502020204030204" pitchFamily="34" charset="0"/>
              </a:rPr>
              <a:t>Gannes-Folleville</a:t>
            </a:r>
            <a:r>
              <a:rPr lang="es-CO" dirty="0" smtClean="0">
                <a:latin typeface="Calibri" panose="020F0502020204030204" pitchFamily="34" charset="0"/>
              </a:rPr>
              <a:t> (enero </a:t>
            </a:r>
            <a:r>
              <a:rPr lang="es-CO" dirty="0">
                <a:latin typeface="Calibri" panose="020F0502020204030204" pitchFamily="34" charset="0"/>
              </a:rPr>
              <a:t>de 1617), en el encuentro con un pobre campesino deseoso de la paz que solo </a:t>
            </a:r>
            <a:r>
              <a:rPr lang="es-CO" dirty="0" smtClean="0">
                <a:latin typeface="Calibri" panose="020F0502020204030204" pitchFamily="34" charset="0"/>
              </a:rPr>
              <a:t>el perdón </a:t>
            </a:r>
            <a:r>
              <a:rPr lang="es-CO" dirty="0">
                <a:latin typeface="Calibri" panose="020F0502020204030204" pitchFamily="34" charset="0"/>
              </a:rPr>
              <a:t>de Dios le </a:t>
            </a:r>
            <a:r>
              <a:rPr lang="es-CO" dirty="0" smtClean="0">
                <a:latin typeface="Calibri" panose="020F0502020204030204" pitchFamily="34" charset="0"/>
              </a:rPr>
              <a:t>podría </a:t>
            </a:r>
            <a:r>
              <a:rPr lang="es-CO" dirty="0">
                <a:latin typeface="Calibri" panose="020F0502020204030204" pitchFamily="34" charset="0"/>
              </a:rPr>
              <a:t>conceder y en el </a:t>
            </a:r>
            <a:r>
              <a:rPr lang="es-CO" dirty="0" smtClean="0">
                <a:latin typeface="Calibri" panose="020F0502020204030204" pitchFamily="34" charset="0"/>
              </a:rPr>
              <a:t>desafío </a:t>
            </a:r>
            <a:r>
              <a:rPr lang="es-CO" dirty="0">
                <a:latin typeface="Calibri" panose="020F0502020204030204" pitchFamily="34" charset="0"/>
              </a:rPr>
              <a:t>del abandono espiritual del pueblo </a:t>
            </a:r>
            <a:r>
              <a:rPr lang="es-CO" dirty="0" smtClean="0">
                <a:latin typeface="Calibri" panose="020F0502020204030204" pitchFamily="34" charset="0"/>
              </a:rPr>
              <a:t>del campo</a:t>
            </a:r>
            <a:r>
              <a:rPr lang="es-CO" dirty="0">
                <a:latin typeface="Calibri" panose="020F0502020204030204" pitchFamily="34" charset="0"/>
              </a:rPr>
              <a:t>.</a:t>
            </a:r>
            <a:endParaRPr lang="es-CO" dirty="0"/>
          </a:p>
        </p:txBody>
      </p:sp>
      <p:sp>
        <p:nvSpPr>
          <p:cNvPr id="4" name="Rectángulo 3"/>
          <p:cNvSpPr/>
          <p:nvPr/>
        </p:nvSpPr>
        <p:spPr>
          <a:xfrm>
            <a:off x="360728" y="2924944"/>
            <a:ext cx="8280920" cy="2031325"/>
          </a:xfrm>
          <a:prstGeom prst="rect">
            <a:avLst/>
          </a:prstGeom>
        </p:spPr>
        <p:txBody>
          <a:bodyPr wrap="square">
            <a:spAutoFit/>
          </a:bodyPr>
          <a:lstStyle/>
          <a:p>
            <a:pPr algn="just"/>
            <a:r>
              <a:rPr lang="es-CO" dirty="0">
                <a:latin typeface="Calibri" panose="020F0502020204030204" pitchFamily="34" charset="0"/>
              </a:rPr>
              <a:t>La fe le </a:t>
            </a:r>
            <a:r>
              <a:rPr lang="es-CO" dirty="0" smtClean="0">
                <a:latin typeface="Calibri" panose="020F0502020204030204" pitchFamily="34" charset="0"/>
              </a:rPr>
              <a:t>permitió </a:t>
            </a:r>
            <a:r>
              <a:rPr lang="es-CO" dirty="0">
                <a:latin typeface="Calibri" panose="020F0502020204030204" pitchFamily="34" charset="0"/>
              </a:rPr>
              <a:t>al Padre Vicente intuir la llamada a entregar su vida en </a:t>
            </a:r>
            <a:r>
              <a:rPr lang="es-CO" dirty="0" smtClean="0">
                <a:latin typeface="Calibri" panose="020F0502020204030204" pitchFamily="34" charset="0"/>
              </a:rPr>
              <a:t>la evangelización </a:t>
            </a:r>
            <a:r>
              <a:rPr lang="es-CO" dirty="0">
                <a:latin typeface="Calibri" panose="020F0502020204030204" pitchFamily="34" charset="0"/>
              </a:rPr>
              <a:t>de los pobres, </a:t>
            </a:r>
            <a:r>
              <a:rPr lang="es-CO" b="1" dirty="0" smtClean="0">
                <a:latin typeface="Calibri" panose="020F0502020204030204" pitchFamily="34" charset="0"/>
              </a:rPr>
              <a:t>uniéndose </a:t>
            </a:r>
            <a:r>
              <a:rPr lang="es-CO" b="1" dirty="0">
                <a:latin typeface="Calibri" panose="020F0502020204030204" pitchFamily="34" charset="0"/>
              </a:rPr>
              <a:t>a otros </a:t>
            </a:r>
            <a:r>
              <a:rPr lang="es-CO" dirty="0">
                <a:latin typeface="Calibri" panose="020F0502020204030204" pitchFamily="34" charset="0"/>
              </a:rPr>
              <a:t>sacerdotes </a:t>
            </a:r>
            <a:r>
              <a:rPr lang="es-CO" dirty="0" smtClean="0">
                <a:latin typeface="Calibri" panose="020F0502020204030204" pitchFamily="34" charset="0"/>
              </a:rPr>
              <a:t>también </a:t>
            </a:r>
            <a:r>
              <a:rPr lang="es-CO" dirty="0">
                <a:latin typeface="Calibri" panose="020F0502020204030204" pitchFamily="34" charset="0"/>
              </a:rPr>
              <a:t>interpelados por </a:t>
            </a:r>
            <a:r>
              <a:rPr lang="es-CO" dirty="0" smtClean="0">
                <a:latin typeface="Calibri" panose="020F0502020204030204" pitchFamily="34" charset="0"/>
              </a:rPr>
              <a:t>la situación. </a:t>
            </a:r>
            <a:r>
              <a:rPr lang="es-CO" dirty="0">
                <a:latin typeface="Calibri" panose="020F0502020204030204" pitchFamily="34" charset="0"/>
              </a:rPr>
              <a:t>En </a:t>
            </a:r>
            <a:r>
              <a:rPr lang="es-CO" dirty="0" err="1">
                <a:latin typeface="Calibri" panose="020F0502020204030204" pitchFamily="34" charset="0"/>
              </a:rPr>
              <a:t>Chatillon</a:t>
            </a:r>
            <a:r>
              <a:rPr lang="es-CO" dirty="0">
                <a:latin typeface="Calibri" panose="020F0502020204030204" pitchFamily="34" charset="0"/>
              </a:rPr>
              <a:t>-les-</a:t>
            </a:r>
            <a:r>
              <a:rPr lang="es-CO" dirty="0" err="1">
                <a:latin typeface="Calibri" panose="020F0502020204030204" pitchFamily="34" charset="0"/>
              </a:rPr>
              <a:t>Dombes</a:t>
            </a:r>
            <a:r>
              <a:rPr lang="es-CO" dirty="0">
                <a:latin typeface="Calibri" panose="020F0502020204030204" pitchFamily="34" charset="0"/>
              </a:rPr>
              <a:t> (agosto de 1617), otro retrato de la carencia humana, </a:t>
            </a:r>
            <a:r>
              <a:rPr lang="es-CO" dirty="0" smtClean="0">
                <a:latin typeface="Calibri" panose="020F0502020204030204" pitchFamily="34" charset="0"/>
              </a:rPr>
              <a:t>el encuentro </a:t>
            </a:r>
            <a:r>
              <a:rPr lang="es-CO" dirty="0">
                <a:latin typeface="Calibri" panose="020F0502020204030204" pitchFamily="34" charset="0"/>
              </a:rPr>
              <a:t>con una familia debilitada por la enfermedad y necesitada de lo elemental para </a:t>
            </a:r>
            <a:r>
              <a:rPr lang="es-CO" dirty="0" smtClean="0">
                <a:latin typeface="Calibri" panose="020F0502020204030204" pitchFamily="34" charset="0"/>
              </a:rPr>
              <a:t>una supervivencia </a:t>
            </a:r>
            <a:r>
              <a:rPr lang="es-CO" dirty="0">
                <a:latin typeface="Calibri" panose="020F0502020204030204" pitchFamily="34" charset="0"/>
              </a:rPr>
              <a:t>digna. </a:t>
            </a:r>
            <a:r>
              <a:rPr lang="es-CO" b="1" dirty="0">
                <a:latin typeface="Calibri" panose="020F0502020204030204" pitchFamily="34" charset="0"/>
              </a:rPr>
              <a:t>Interpelado</a:t>
            </a:r>
            <a:r>
              <a:rPr lang="es-CO" dirty="0">
                <a:latin typeface="Calibri" panose="020F0502020204030204" pitchFamily="34" charset="0"/>
              </a:rPr>
              <a:t> por la indigencia y </a:t>
            </a:r>
            <a:r>
              <a:rPr lang="es-CO" b="1" dirty="0">
                <a:latin typeface="Calibri" panose="020F0502020204030204" pitchFamily="34" charset="0"/>
              </a:rPr>
              <a:t>edificado por la generosidad </a:t>
            </a:r>
            <a:r>
              <a:rPr lang="es-CO" b="1" dirty="0" smtClean="0">
                <a:latin typeface="Calibri" panose="020F0502020204030204" pitchFamily="34" charset="0"/>
              </a:rPr>
              <a:t>espontanea de </a:t>
            </a:r>
            <a:r>
              <a:rPr lang="es-CO" b="1" dirty="0">
                <a:latin typeface="Calibri" panose="020F0502020204030204" pitchFamily="34" charset="0"/>
              </a:rPr>
              <a:t>tantos</a:t>
            </a:r>
            <a:r>
              <a:rPr lang="es-CO" dirty="0">
                <a:latin typeface="Calibri" panose="020F0502020204030204" pitchFamily="34" charset="0"/>
              </a:rPr>
              <a:t>, Vicente capta la llamada del </a:t>
            </a:r>
            <a:r>
              <a:rPr lang="es-CO" dirty="0" smtClean="0">
                <a:latin typeface="Calibri" panose="020F0502020204030204" pitchFamily="34" charset="0"/>
              </a:rPr>
              <a:t>Señor </a:t>
            </a:r>
            <a:r>
              <a:rPr lang="es-CO" dirty="0">
                <a:latin typeface="Calibri" panose="020F0502020204030204" pitchFamily="34" charset="0"/>
              </a:rPr>
              <a:t>a una caridad inteligente, compasiva </a:t>
            </a:r>
            <a:r>
              <a:rPr lang="es-CO" dirty="0" smtClean="0">
                <a:latin typeface="Calibri" panose="020F0502020204030204" pitchFamily="34" charset="0"/>
              </a:rPr>
              <a:t>y organizada</a:t>
            </a:r>
            <a:r>
              <a:rPr lang="es-CO" dirty="0">
                <a:latin typeface="Calibri" panose="020F0502020204030204" pitchFamily="34" charset="0"/>
              </a:rPr>
              <a:t>.</a:t>
            </a:r>
            <a:endParaRPr lang="es-CO" dirty="0"/>
          </a:p>
        </p:txBody>
      </p:sp>
      <p:sp>
        <p:nvSpPr>
          <p:cNvPr id="5" name="Rectángulo 4"/>
          <p:cNvSpPr/>
          <p:nvPr/>
        </p:nvSpPr>
        <p:spPr>
          <a:xfrm>
            <a:off x="356784" y="5085184"/>
            <a:ext cx="8159244" cy="923330"/>
          </a:xfrm>
          <a:prstGeom prst="rect">
            <a:avLst/>
          </a:prstGeom>
        </p:spPr>
        <p:txBody>
          <a:bodyPr wrap="square">
            <a:spAutoFit/>
          </a:bodyPr>
          <a:lstStyle/>
          <a:p>
            <a:pPr algn="just"/>
            <a:r>
              <a:rPr lang="es-CO" dirty="0">
                <a:latin typeface="Calibri" panose="020F0502020204030204" pitchFamily="34" charset="0"/>
              </a:rPr>
              <a:t>La familiaridad de Vicente con el </a:t>
            </a:r>
            <a:r>
              <a:rPr lang="es-CO" dirty="0" smtClean="0">
                <a:latin typeface="Calibri" panose="020F0502020204030204" pitchFamily="34" charset="0"/>
              </a:rPr>
              <a:t>Señor </a:t>
            </a:r>
            <a:r>
              <a:rPr lang="es-CO" dirty="0">
                <a:latin typeface="Calibri" panose="020F0502020204030204" pitchFamily="34" charset="0"/>
              </a:rPr>
              <a:t>– generadora de </a:t>
            </a:r>
            <a:r>
              <a:rPr lang="es-CO" dirty="0" smtClean="0">
                <a:latin typeface="Calibri" panose="020F0502020204030204" pitchFamily="34" charset="0"/>
              </a:rPr>
              <a:t>convicción, </a:t>
            </a:r>
            <a:r>
              <a:rPr lang="es-CO" dirty="0">
                <a:latin typeface="Calibri" panose="020F0502020204030204" pitchFamily="34" charset="0"/>
              </a:rPr>
              <a:t>compromiso y</a:t>
            </a:r>
          </a:p>
          <a:p>
            <a:pPr algn="just"/>
            <a:r>
              <a:rPr lang="es-CO" dirty="0">
                <a:latin typeface="Calibri" panose="020F0502020204030204" pitchFamily="34" charset="0"/>
              </a:rPr>
              <a:t>coherencia – desembocaba en </a:t>
            </a:r>
            <a:r>
              <a:rPr lang="es-CO" dirty="0" smtClean="0">
                <a:latin typeface="Calibri" panose="020F0502020204030204" pitchFamily="34" charset="0"/>
              </a:rPr>
              <a:t>sabiduría </a:t>
            </a:r>
            <a:r>
              <a:rPr lang="es-CO" dirty="0">
                <a:latin typeface="Calibri" panose="020F0502020204030204" pitchFamily="34" charset="0"/>
              </a:rPr>
              <a:t>practica, caridad audaz y celo misionero. De su </a:t>
            </a:r>
            <a:r>
              <a:rPr lang="es-CO" dirty="0" smtClean="0">
                <a:latin typeface="Calibri" panose="020F0502020204030204" pitchFamily="34" charset="0"/>
              </a:rPr>
              <a:t>mística – </a:t>
            </a:r>
            <a:r>
              <a:rPr lang="es-CO" dirty="0">
                <a:latin typeface="Calibri" panose="020F0502020204030204" pitchFamily="34" charset="0"/>
              </a:rPr>
              <a:t>una </a:t>
            </a:r>
            <a:r>
              <a:rPr lang="es-CO" dirty="0" smtClean="0">
                <a:latin typeface="Calibri" panose="020F0502020204030204" pitchFamily="34" charset="0"/>
              </a:rPr>
              <a:t>mística </a:t>
            </a:r>
            <a:r>
              <a:rPr lang="es-CO" dirty="0">
                <a:latin typeface="Calibri" panose="020F0502020204030204" pitchFamily="34" charset="0"/>
              </a:rPr>
              <a:t>de </a:t>
            </a:r>
            <a:r>
              <a:rPr lang="es-CO" i="1" dirty="0">
                <a:latin typeface="Calibri-Italic"/>
              </a:rPr>
              <a:t>"ojos abiertos" </a:t>
            </a:r>
            <a:r>
              <a:rPr lang="es-CO" dirty="0">
                <a:latin typeface="Calibri" panose="020F0502020204030204" pitchFamily="34" charset="0"/>
              </a:rPr>
              <a:t>(J. B. Metz) – </a:t>
            </a:r>
            <a:r>
              <a:rPr lang="es-CO" dirty="0" smtClean="0">
                <a:latin typeface="Calibri" panose="020F0502020204030204" pitchFamily="34" charset="0"/>
              </a:rPr>
              <a:t>nacía </a:t>
            </a:r>
            <a:r>
              <a:rPr lang="es-CO" dirty="0">
                <a:latin typeface="Calibri" panose="020F0502020204030204" pitchFamily="34" charset="0"/>
              </a:rPr>
              <a:t>el vigor de su </a:t>
            </a:r>
            <a:r>
              <a:rPr lang="es-CO" dirty="0" smtClean="0">
                <a:latin typeface="Calibri" panose="020F0502020204030204" pitchFamily="34" charset="0"/>
              </a:rPr>
              <a:t>profecía.</a:t>
            </a:r>
            <a:endParaRPr lang="es-CO" dirty="0"/>
          </a:p>
        </p:txBody>
      </p:sp>
    </p:spTree>
    <p:extLst>
      <p:ext uri="{BB962C8B-B14F-4D97-AF65-F5344CB8AC3E}">
        <p14:creationId xmlns:p14="http://schemas.microsoft.com/office/powerpoint/2010/main" val="27766990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09817" y="692696"/>
            <a:ext cx="8640960" cy="1477328"/>
          </a:xfrm>
          <a:prstGeom prst="rect">
            <a:avLst/>
          </a:prstGeom>
        </p:spPr>
        <p:txBody>
          <a:bodyPr wrap="square">
            <a:spAutoFit/>
          </a:bodyPr>
          <a:lstStyle/>
          <a:p>
            <a:pPr algn="just"/>
            <a:r>
              <a:rPr lang="es-CO" dirty="0">
                <a:latin typeface="Calibri" panose="020F0502020204030204" pitchFamily="34" charset="0"/>
              </a:rPr>
              <a:t>En el silencio de </a:t>
            </a:r>
            <a:r>
              <a:rPr lang="es-CO" dirty="0" smtClean="0">
                <a:latin typeface="Calibri" panose="020F0502020204030204" pitchFamily="34" charset="0"/>
              </a:rPr>
              <a:t>su oración </a:t>
            </a:r>
            <a:r>
              <a:rPr lang="es-CO" dirty="0">
                <a:latin typeface="Calibri" panose="020F0502020204030204" pitchFamily="34" charset="0"/>
              </a:rPr>
              <a:t>se perfilaba su arte de formar y transformar. Como recuerda el Papa Francisco, </a:t>
            </a:r>
            <a:r>
              <a:rPr lang="es-CO" dirty="0" smtClean="0">
                <a:latin typeface="Calibri" panose="020F0502020204030204" pitchFamily="34" charset="0"/>
              </a:rPr>
              <a:t>sin interioridad</a:t>
            </a:r>
            <a:r>
              <a:rPr lang="es-CO" dirty="0">
                <a:latin typeface="Calibri" panose="020F0502020204030204" pitchFamily="34" charset="0"/>
              </a:rPr>
              <a:t>, </a:t>
            </a:r>
            <a:r>
              <a:rPr lang="es-CO" i="1" dirty="0">
                <a:latin typeface="Calibri-Italic"/>
              </a:rPr>
              <a:t>"toda acción corre el riesgo de ser vana y el anuncio, al final de cuentas, </a:t>
            </a:r>
            <a:r>
              <a:rPr lang="es-CO" i="1" dirty="0" smtClean="0">
                <a:latin typeface="Calibri-Italic"/>
              </a:rPr>
              <a:t>carecer de </a:t>
            </a:r>
            <a:r>
              <a:rPr lang="es-CO" i="1" dirty="0">
                <a:latin typeface="Calibri-Italic"/>
              </a:rPr>
              <a:t>alma. Jesús quiere evangelizadores que anuncien la Buena Nueva, no sólo con palabras, </a:t>
            </a:r>
            <a:r>
              <a:rPr lang="es-CO" b="1" i="1" dirty="0" smtClean="0">
                <a:solidFill>
                  <a:schemeClr val="accent3">
                    <a:lumMod val="50000"/>
                  </a:schemeClr>
                </a:solidFill>
                <a:latin typeface="Calibri-Italic"/>
              </a:rPr>
              <a:t>sino sobre </a:t>
            </a:r>
            <a:r>
              <a:rPr lang="es-CO" b="1" i="1" dirty="0">
                <a:solidFill>
                  <a:schemeClr val="accent3">
                    <a:lumMod val="50000"/>
                  </a:schemeClr>
                </a:solidFill>
                <a:latin typeface="Calibri-Italic"/>
              </a:rPr>
              <a:t>todo con una vida transfigurada por la presencia de Dios" </a:t>
            </a:r>
            <a:r>
              <a:rPr lang="es-CO" b="1" dirty="0">
                <a:solidFill>
                  <a:schemeClr val="accent3">
                    <a:lumMod val="50000"/>
                  </a:schemeClr>
                </a:solidFill>
                <a:latin typeface="Calibri" panose="020F0502020204030204" pitchFamily="34" charset="0"/>
              </a:rPr>
              <a:t>(</a:t>
            </a:r>
            <a:r>
              <a:rPr lang="es-CO" b="1" i="1" dirty="0" err="1">
                <a:solidFill>
                  <a:schemeClr val="accent3">
                    <a:lumMod val="50000"/>
                  </a:schemeClr>
                </a:solidFill>
                <a:latin typeface="Calibri-Italic"/>
              </a:rPr>
              <a:t>Evangelii</a:t>
            </a:r>
            <a:r>
              <a:rPr lang="es-CO" b="1" i="1" dirty="0">
                <a:solidFill>
                  <a:schemeClr val="accent3">
                    <a:lumMod val="50000"/>
                  </a:schemeClr>
                </a:solidFill>
                <a:latin typeface="Calibri-Italic"/>
              </a:rPr>
              <a:t> </a:t>
            </a:r>
            <a:r>
              <a:rPr lang="es-CO" b="1" i="1" dirty="0" err="1">
                <a:solidFill>
                  <a:schemeClr val="accent3">
                    <a:lumMod val="50000"/>
                  </a:schemeClr>
                </a:solidFill>
                <a:latin typeface="Calibri-Italic"/>
              </a:rPr>
              <a:t>gaudium</a:t>
            </a:r>
            <a:r>
              <a:rPr lang="es-CO" b="1" dirty="0">
                <a:solidFill>
                  <a:schemeClr val="accent3">
                    <a:lumMod val="50000"/>
                  </a:schemeClr>
                </a:solidFill>
                <a:latin typeface="Calibri" panose="020F0502020204030204" pitchFamily="34" charset="0"/>
              </a:rPr>
              <a:t>, n. 259).</a:t>
            </a:r>
            <a:endParaRPr lang="es-CO" b="1" dirty="0">
              <a:solidFill>
                <a:schemeClr val="accent3">
                  <a:lumMod val="50000"/>
                </a:schemeClr>
              </a:solidFill>
            </a:endParaRPr>
          </a:p>
        </p:txBody>
      </p:sp>
      <p:sp>
        <p:nvSpPr>
          <p:cNvPr id="3" name="Rectángulo 2"/>
          <p:cNvSpPr/>
          <p:nvPr/>
        </p:nvSpPr>
        <p:spPr>
          <a:xfrm>
            <a:off x="188648" y="2348880"/>
            <a:ext cx="8631979" cy="2308324"/>
          </a:xfrm>
          <a:prstGeom prst="rect">
            <a:avLst/>
          </a:prstGeom>
        </p:spPr>
        <p:txBody>
          <a:bodyPr wrap="square">
            <a:spAutoFit/>
          </a:bodyPr>
          <a:lstStyle/>
          <a:p>
            <a:pPr algn="just"/>
            <a:r>
              <a:rPr lang="es-CO" dirty="0">
                <a:latin typeface="Calibri" panose="020F0502020204030204" pitchFamily="34" charset="0"/>
              </a:rPr>
              <a:t>Transfigurada por la presencia de Dios, la vida de Vicente de Paul se </a:t>
            </a:r>
            <a:r>
              <a:rPr lang="es-CO" dirty="0" smtClean="0">
                <a:latin typeface="Calibri" panose="020F0502020204030204" pitchFamily="34" charset="0"/>
              </a:rPr>
              <a:t>convirtió </a:t>
            </a:r>
            <a:r>
              <a:rPr lang="es-CO" dirty="0">
                <a:latin typeface="Calibri" panose="020F0502020204030204" pitchFamily="34" charset="0"/>
              </a:rPr>
              <a:t>en reflejo e</a:t>
            </a:r>
          </a:p>
          <a:p>
            <a:pPr algn="just"/>
            <a:r>
              <a:rPr lang="es-CO" dirty="0" smtClean="0">
                <a:latin typeface="Calibri" panose="020F0502020204030204" pitchFamily="34" charset="0"/>
              </a:rPr>
              <a:t>irradiación </a:t>
            </a:r>
            <a:r>
              <a:rPr lang="es-CO" dirty="0">
                <a:latin typeface="Calibri" panose="020F0502020204030204" pitchFamily="34" charset="0"/>
              </a:rPr>
              <a:t>de la </a:t>
            </a:r>
            <a:r>
              <a:rPr lang="es-CO" dirty="0" smtClean="0">
                <a:latin typeface="Calibri" panose="020F0502020204030204" pitchFamily="34" charset="0"/>
              </a:rPr>
              <a:t>compasión </a:t>
            </a:r>
            <a:r>
              <a:rPr lang="es-CO" dirty="0">
                <a:latin typeface="Calibri" panose="020F0502020204030204" pitchFamily="34" charset="0"/>
              </a:rPr>
              <a:t>activa de Jesucristo hacia los pobres, en los que </a:t>
            </a:r>
            <a:r>
              <a:rPr lang="es-CO" dirty="0" smtClean="0">
                <a:latin typeface="Calibri" panose="020F0502020204030204" pitchFamily="34" charset="0"/>
              </a:rPr>
              <a:t>podía contemplar y </a:t>
            </a:r>
            <a:r>
              <a:rPr lang="es-CO" dirty="0">
                <a:latin typeface="Calibri" panose="020F0502020204030204" pitchFamily="34" charset="0"/>
              </a:rPr>
              <a:t>palpar la imagen de su Maestro y </a:t>
            </a:r>
            <a:r>
              <a:rPr lang="es-CO" dirty="0" smtClean="0">
                <a:latin typeface="Calibri" panose="020F0502020204030204" pitchFamily="34" charset="0"/>
              </a:rPr>
              <a:t>Señor, </a:t>
            </a:r>
            <a:r>
              <a:rPr lang="es-CO" dirty="0">
                <a:latin typeface="Calibri" panose="020F0502020204030204" pitchFamily="34" charset="0"/>
              </a:rPr>
              <a:t>tocando su conciencia y su </a:t>
            </a:r>
            <a:r>
              <a:rPr lang="es-CO" dirty="0" smtClean="0">
                <a:latin typeface="Calibri" panose="020F0502020204030204" pitchFamily="34" charset="0"/>
              </a:rPr>
              <a:t>corazón, </a:t>
            </a:r>
            <a:r>
              <a:rPr lang="es-CO" dirty="0">
                <a:latin typeface="Calibri" panose="020F0502020204030204" pitchFamily="34" charset="0"/>
              </a:rPr>
              <a:t>cada vez </a:t>
            </a:r>
            <a:r>
              <a:rPr lang="es-CO" dirty="0" smtClean="0">
                <a:latin typeface="Calibri" panose="020F0502020204030204" pitchFamily="34" charset="0"/>
              </a:rPr>
              <a:t>mas dilatados </a:t>
            </a:r>
            <a:r>
              <a:rPr lang="es-CO" dirty="0">
                <a:latin typeface="Calibri" panose="020F0502020204030204" pitchFamily="34" charset="0"/>
              </a:rPr>
              <a:t>e iluminados por la Gracia. Su primer </a:t>
            </a:r>
            <a:r>
              <a:rPr lang="es-CO" dirty="0" smtClean="0">
                <a:latin typeface="Calibri" panose="020F0502020204030204" pitchFamily="34" charset="0"/>
              </a:rPr>
              <a:t>biógrafo </a:t>
            </a:r>
            <a:r>
              <a:rPr lang="es-CO" dirty="0">
                <a:latin typeface="Calibri" panose="020F0502020204030204" pitchFamily="34" charset="0"/>
              </a:rPr>
              <a:t>conservo esta </a:t>
            </a:r>
            <a:r>
              <a:rPr lang="es-CO" dirty="0" smtClean="0">
                <a:latin typeface="Calibri" panose="020F0502020204030204" pitchFamily="34" charset="0"/>
              </a:rPr>
              <a:t>declaración </a:t>
            </a:r>
            <a:r>
              <a:rPr lang="es-CO" dirty="0">
                <a:latin typeface="Calibri" panose="020F0502020204030204" pitchFamily="34" charset="0"/>
              </a:rPr>
              <a:t>suya: </a:t>
            </a:r>
            <a:r>
              <a:rPr lang="es-CO" b="1" i="1" u="sng" dirty="0">
                <a:solidFill>
                  <a:schemeClr val="accent3">
                    <a:lumMod val="50000"/>
                  </a:schemeClr>
                </a:solidFill>
                <a:latin typeface="Calibri-Italic"/>
              </a:rPr>
              <a:t>"No </a:t>
            </a:r>
            <a:r>
              <a:rPr lang="es-CO" b="1" i="1" u="sng" dirty="0" smtClean="0">
                <a:solidFill>
                  <a:schemeClr val="accent3">
                    <a:lumMod val="50000"/>
                  </a:schemeClr>
                </a:solidFill>
                <a:latin typeface="Calibri-Italic"/>
              </a:rPr>
              <a:t>se puede </a:t>
            </a:r>
            <a:r>
              <a:rPr lang="es-CO" b="1" i="1" u="sng" dirty="0">
                <a:solidFill>
                  <a:schemeClr val="accent3">
                    <a:lumMod val="50000"/>
                  </a:schemeClr>
                </a:solidFill>
                <a:latin typeface="Calibri-Italic"/>
              </a:rPr>
              <a:t>esperar mucho de un hombre al que no le gusta entretenerse con Dios. Si alguien </a:t>
            </a:r>
            <a:r>
              <a:rPr lang="es-CO" b="1" i="1" u="sng" dirty="0" smtClean="0">
                <a:solidFill>
                  <a:schemeClr val="accent3">
                    <a:lumMod val="50000"/>
                  </a:schemeClr>
                </a:solidFill>
                <a:latin typeface="Calibri-Italic"/>
              </a:rPr>
              <a:t>no cumple </a:t>
            </a:r>
            <a:r>
              <a:rPr lang="es-CO" b="1" i="1" u="sng" dirty="0">
                <a:solidFill>
                  <a:schemeClr val="accent3">
                    <a:lumMod val="50000"/>
                  </a:schemeClr>
                </a:solidFill>
                <a:latin typeface="Calibri-Italic"/>
              </a:rPr>
              <a:t>como debe sus tareas en el servicio de Nuestro Señor, es porque no se unió a él y no </a:t>
            </a:r>
            <a:r>
              <a:rPr lang="es-CO" b="1" i="1" u="sng" dirty="0" smtClean="0">
                <a:solidFill>
                  <a:schemeClr val="accent3">
                    <a:lumMod val="50000"/>
                  </a:schemeClr>
                </a:solidFill>
                <a:latin typeface="Calibri-Italic"/>
              </a:rPr>
              <a:t>le pidió </a:t>
            </a:r>
            <a:r>
              <a:rPr lang="es-CO" b="1" i="1" u="sng" dirty="0">
                <a:solidFill>
                  <a:schemeClr val="accent3">
                    <a:lumMod val="50000"/>
                  </a:schemeClr>
                </a:solidFill>
                <a:latin typeface="Calibri-Italic"/>
              </a:rPr>
              <a:t>el auxilio de su gracia con una perfecta confianza" </a:t>
            </a:r>
            <a:r>
              <a:rPr lang="es-CO" b="1" u="sng" dirty="0">
                <a:solidFill>
                  <a:schemeClr val="accent3">
                    <a:lumMod val="50000"/>
                  </a:schemeClr>
                </a:solidFill>
                <a:latin typeface="Calibri" panose="020F0502020204030204" pitchFamily="34" charset="0"/>
              </a:rPr>
              <a:t>(</a:t>
            </a:r>
            <a:r>
              <a:rPr lang="es-CO" b="1" u="sng" dirty="0" err="1">
                <a:solidFill>
                  <a:schemeClr val="accent3">
                    <a:lumMod val="50000"/>
                  </a:schemeClr>
                </a:solidFill>
                <a:latin typeface="Calibri" panose="020F0502020204030204" pitchFamily="34" charset="0"/>
              </a:rPr>
              <a:t>Abelly</a:t>
            </a:r>
            <a:r>
              <a:rPr lang="es-CO" b="1" u="sng" dirty="0">
                <a:solidFill>
                  <a:schemeClr val="accent3">
                    <a:lumMod val="50000"/>
                  </a:schemeClr>
                </a:solidFill>
                <a:latin typeface="Calibri" panose="020F0502020204030204" pitchFamily="34" charset="0"/>
              </a:rPr>
              <a:t>, III, 50).</a:t>
            </a:r>
            <a:endParaRPr lang="es-CO" b="1" u="sng" dirty="0">
              <a:solidFill>
                <a:schemeClr val="accent3">
                  <a:lumMod val="50000"/>
                </a:schemeClr>
              </a:solidFill>
            </a:endParaRPr>
          </a:p>
        </p:txBody>
      </p:sp>
      <p:sp>
        <p:nvSpPr>
          <p:cNvPr id="4" name="Rectángulo 3"/>
          <p:cNvSpPr/>
          <p:nvPr/>
        </p:nvSpPr>
        <p:spPr>
          <a:xfrm>
            <a:off x="188648" y="4836060"/>
            <a:ext cx="8576050" cy="1477328"/>
          </a:xfrm>
          <a:prstGeom prst="rect">
            <a:avLst/>
          </a:prstGeom>
        </p:spPr>
        <p:txBody>
          <a:bodyPr wrap="square">
            <a:spAutoFit/>
          </a:bodyPr>
          <a:lstStyle/>
          <a:p>
            <a:pPr algn="just"/>
            <a:r>
              <a:rPr lang="es-CO" dirty="0">
                <a:latin typeface="Calibri" panose="020F0502020204030204" pitchFamily="34" charset="0"/>
              </a:rPr>
              <a:t>En varias ocasiones, Vicente se revelara profundamente convencido de </a:t>
            </a:r>
            <a:r>
              <a:rPr lang="es-CO" dirty="0" smtClean="0">
                <a:latin typeface="Calibri" panose="020F0502020204030204" pitchFamily="34" charset="0"/>
              </a:rPr>
              <a:t>la necesidad </a:t>
            </a:r>
            <a:r>
              <a:rPr lang="es-CO" dirty="0">
                <a:latin typeface="Calibri" panose="020F0502020204030204" pitchFamily="34" charset="0"/>
              </a:rPr>
              <a:t>de cultivar la </a:t>
            </a:r>
            <a:r>
              <a:rPr lang="es-CO" dirty="0" smtClean="0">
                <a:latin typeface="Calibri" panose="020F0502020204030204" pitchFamily="34" charset="0"/>
              </a:rPr>
              <a:t>dimensión </a:t>
            </a:r>
            <a:r>
              <a:rPr lang="es-CO" dirty="0">
                <a:latin typeface="Calibri" panose="020F0502020204030204" pitchFamily="34" charset="0"/>
              </a:rPr>
              <a:t>propiamente contemplativa de la </a:t>
            </a:r>
            <a:r>
              <a:rPr lang="es-CO" dirty="0" smtClean="0">
                <a:latin typeface="Calibri" panose="020F0502020204030204" pitchFamily="34" charset="0"/>
              </a:rPr>
              <a:t>vocación </a:t>
            </a:r>
            <a:r>
              <a:rPr lang="es-CO" dirty="0">
                <a:latin typeface="Calibri" panose="020F0502020204030204" pitchFamily="34" charset="0"/>
              </a:rPr>
              <a:t>de </a:t>
            </a:r>
            <a:r>
              <a:rPr lang="es-CO" dirty="0" smtClean="0">
                <a:latin typeface="Calibri" panose="020F0502020204030204" pitchFamily="34" charset="0"/>
              </a:rPr>
              <a:t>sus Misioneros</a:t>
            </a:r>
            <a:r>
              <a:rPr lang="es-CO" dirty="0">
                <a:latin typeface="Calibri" panose="020F0502020204030204" pitchFamily="34" charset="0"/>
              </a:rPr>
              <a:t>, cuidando especialmente la practica de la </a:t>
            </a:r>
            <a:r>
              <a:rPr lang="es-CO" dirty="0" smtClean="0">
                <a:latin typeface="Calibri" panose="020F0502020204030204" pitchFamily="34" charset="0"/>
              </a:rPr>
              <a:t>oración: </a:t>
            </a:r>
            <a:r>
              <a:rPr lang="es-CO" b="1" i="1" dirty="0">
                <a:latin typeface="Calibri-Italic"/>
              </a:rPr>
              <a:t>“Dadme un hombre de oración </a:t>
            </a:r>
            <a:r>
              <a:rPr lang="es-CO" b="1" i="1" dirty="0" smtClean="0">
                <a:latin typeface="Calibri-Italic"/>
              </a:rPr>
              <a:t>y será </a:t>
            </a:r>
            <a:r>
              <a:rPr lang="es-CO" b="1" i="1" dirty="0">
                <a:latin typeface="Calibri-Italic"/>
              </a:rPr>
              <a:t>capaz de todo; podrá decir con el santo apóstol: ‘Puedo todas las cosas en aquél que </a:t>
            </a:r>
            <a:r>
              <a:rPr lang="es-CO" b="1" i="1" dirty="0" smtClean="0">
                <a:latin typeface="Calibri-Italic"/>
              </a:rPr>
              <a:t>me sostiene </a:t>
            </a:r>
            <a:r>
              <a:rPr lang="es-CO" b="1" i="1" dirty="0">
                <a:latin typeface="Calibri-Italic"/>
              </a:rPr>
              <a:t>y me conforta’ (</a:t>
            </a:r>
            <a:r>
              <a:rPr lang="es-CO" b="1" i="1" dirty="0" err="1">
                <a:latin typeface="Calibri-Italic"/>
              </a:rPr>
              <a:t>Filp</a:t>
            </a:r>
            <a:r>
              <a:rPr lang="es-CO" b="1" i="1" dirty="0">
                <a:latin typeface="Calibri-Italic"/>
              </a:rPr>
              <a:t> 4,13).</a:t>
            </a:r>
            <a:endParaRPr lang="es-CO" b="1" dirty="0"/>
          </a:p>
        </p:txBody>
      </p:sp>
    </p:spTree>
    <p:extLst>
      <p:ext uri="{BB962C8B-B14F-4D97-AF65-F5344CB8AC3E}">
        <p14:creationId xmlns:p14="http://schemas.microsoft.com/office/powerpoint/2010/main" val="288552036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67544" y="692696"/>
            <a:ext cx="8064896" cy="3046988"/>
          </a:xfrm>
          <a:prstGeom prst="rect">
            <a:avLst/>
          </a:prstGeom>
        </p:spPr>
        <p:txBody>
          <a:bodyPr wrap="square">
            <a:spAutoFit/>
          </a:bodyPr>
          <a:lstStyle/>
          <a:p>
            <a:pPr algn="ctr"/>
            <a:r>
              <a:rPr lang="es-CO" sz="3200" b="1" u="sng" dirty="0">
                <a:solidFill>
                  <a:schemeClr val="accent3">
                    <a:lumMod val="50000"/>
                  </a:schemeClr>
                </a:solidFill>
                <a:latin typeface="Calibri" panose="020F0502020204030204" pitchFamily="34" charset="0"/>
              </a:rPr>
              <a:t>En la </a:t>
            </a:r>
            <a:r>
              <a:rPr lang="es-CO" sz="3200" b="1" u="sng" dirty="0" smtClean="0">
                <a:solidFill>
                  <a:schemeClr val="accent3">
                    <a:lumMod val="50000"/>
                  </a:schemeClr>
                </a:solidFill>
                <a:latin typeface="Calibri" panose="020F0502020204030204" pitchFamily="34" charset="0"/>
              </a:rPr>
              <a:t>mística </a:t>
            </a:r>
            <a:r>
              <a:rPr lang="es-CO" sz="3200" b="1" u="sng" dirty="0">
                <a:solidFill>
                  <a:schemeClr val="accent3">
                    <a:lumMod val="50000"/>
                  </a:schemeClr>
                </a:solidFill>
                <a:latin typeface="Calibri" panose="020F0502020204030204" pitchFamily="34" charset="0"/>
              </a:rPr>
              <a:t>vicentina, santidad, caridad y </a:t>
            </a:r>
            <a:r>
              <a:rPr lang="es-CO" sz="3200" b="1" u="sng" dirty="0" smtClean="0">
                <a:solidFill>
                  <a:schemeClr val="accent3">
                    <a:lumMod val="50000"/>
                  </a:schemeClr>
                </a:solidFill>
                <a:latin typeface="Calibri" panose="020F0502020204030204" pitchFamily="34" charset="0"/>
              </a:rPr>
              <a:t>misión </a:t>
            </a:r>
            <a:r>
              <a:rPr lang="es-CO" sz="3200" b="1" u="sng" dirty="0">
                <a:solidFill>
                  <a:schemeClr val="accent3">
                    <a:lumMod val="50000"/>
                  </a:schemeClr>
                </a:solidFill>
                <a:latin typeface="Calibri" panose="020F0502020204030204" pitchFamily="34" charset="0"/>
              </a:rPr>
              <a:t>se exigen y posibilitan </a:t>
            </a:r>
            <a:r>
              <a:rPr lang="es-CO" sz="3200" b="1" u="sng" dirty="0" smtClean="0">
                <a:solidFill>
                  <a:schemeClr val="accent3">
                    <a:lumMod val="50000"/>
                  </a:schemeClr>
                </a:solidFill>
                <a:latin typeface="Calibri" panose="020F0502020204030204" pitchFamily="34" charset="0"/>
              </a:rPr>
              <a:t>mutuamente, porque </a:t>
            </a:r>
            <a:r>
              <a:rPr lang="es-CO" sz="3200" b="1" u="sng" dirty="0">
                <a:solidFill>
                  <a:schemeClr val="accent3">
                    <a:lumMod val="50000"/>
                  </a:schemeClr>
                </a:solidFill>
                <a:latin typeface="Calibri" panose="020F0502020204030204" pitchFamily="34" charset="0"/>
              </a:rPr>
              <a:t>proceden todas del </a:t>
            </a:r>
            <a:r>
              <a:rPr lang="es-CO" sz="3200" b="1" u="sng" dirty="0" smtClean="0">
                <a:solidFill>
                  <a:schemeClr val="accent3">
                    <a:lumMod val="50000"/>
                  </a:schemeClr>
                </a:solidFill>
                <a:latin typeface="Calibri" panose="020F0502020204030204" pitchFamily="34" charset="0"/>
              </a:rPr>
              <a:t>corazón </a:t>
            </a:r>
            <a:r>
              <a:rPr lang="es-CO" sz="3200" b="1" u="sng" dirty="0">
                <a:solidFill>
                  <a:schemeClr val="accent3">
                    <a:lumMod val="50000"/>
                  </a:schemeClr>
                </a:solidFill>
                <a:latin typeface="Calibri" panose="020F0502020204030204" pitchFamily="34" charset="0"/>
              </a:rPr>
              <a:t>del Padre, encuentran en Cristo su referencia </a:t>
            </a:r>
            <a:r>
              <a:rPr lang="es-CO" sz="3200" b="1" u="sng" dirty="0" smtClean="0">
                <a:solidFill>
                  <a:schemeClr val="accent3">
                    <a:lumMod val="50000"/>
                  </a:schemeClr>
                </a:solidFill>
                <a:latin typeface="Calibri" panose="020F0502020204030204" pitchFamily="34" charset="0"/>
              </a:rPr>
              <a:t>permanente y </a:t>
            </a:r>
            <a:r>
              <a:rPr lang="es-CO" sz="3200" b="1" u="sng" dirty="0">
                <a:solidFill>
                  <a:schemeClr val="accent3">
                    <a:lumMod val="50000"/>
                  </a:schemeClr>
                </a:solidFill>
                <a:latin typeface="Calibri" panose="020F0502020204030204" pitchFamily="34" charset="0"/>
              </a:rPr>
              <a:t>se alimentan de la fuerza creadora del mismo </a:t>
            </a:r>
            <a:r>
              <a:rPr lang="es-CO" sz="3200" b="1" u="sng" dirty="0" smtClean="0">
                <a:solidFill>
                  <a:schemeClr val="accent3">
                    <a:lumMod val="50000"/>
                  </a:schemeClr>
                </a:solidFill>
                <a:latin typeface="Calibri" panose="020F0502020204030204" pitchFamily="34" charset="0"/>
              </a:rPr>
              <a:t>Espíritu.</a:t>
            </a:r>
            <a:endParaRPr lang="es-CO" sz="3200" b="1" u="sng" dirty="0">
              <a:solidFill>
                <a:schemeClr val="accent3">
                  <a:lumMod val="50000"/>
                </a:schemeClr>
              </a:solidFill>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5856" y="3861048"/>
            <a:ext cx="2540000" cy="2540000"/>
          </a:xfrm>
          <a:prstGeom prst="rect">
            <a:avLst/>
          </a:prstGeom>
        </p:spPr>
      </p:pic>
    </p:spTree>
    <p:extLst>
      <p:ext uri="{BB962C8B-B14F-4D97-AF65-F5344CB8AC3E}">
        <p14:creationId xmlns:p14="http://schemas.microsoft.com/office/powerpoint/2010/main" val="32632260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67544" y="3212976"/>
            <a:ext cx="8280919" cy="2553733"/>
          </a:xfrm>
        </p:spPr>
        <p:txBody>
          <a:bodyPr/>
          <a:lstStyle/>
          <a:p>
            <a:r>
              <a:rPr lang="es-MX" b="1" dirty="0" smtClean="0"/>
              <a:t>TODOS PARTICIPAMOS .</a:t>
            </a:r>
          </a:p>
          <a:p>
            <a:r>
              <a:rPr lang="es-MX" b="1" dirty="0" smtClean="0"/>
              <a:t>SINCERIDAD Y VERDAD ANTE TODO. </a:t>
            </a:r>
          </a:p>
          <a:p>
            <a:r>
              <a:rPr lang="es-MX" b="1" dirty="0" smtClean="0"/>
              <a:t>ESCUCHAR Y RESPERTAR A QUIEN ESTA HABLANDO. </a:t>
            </a:r>
          </a:p>
          <a:p>
            <a:r>
              <a:rPr lang="es-MX" b="1" dirty="0" smtClean="0"/>
              <a:t>PUNTUALIDAD  EN LA REALIZACION DE ACTIVIDADES.</a:t>
            </a:r>
          </a:p>
          <a:p>
            <a:endParaRPr lang="es-CO" b="1" dirty="0"/>
          </a:p>
        </p:txBody>
      </p:sp>
      <p:sp>
        <p:nvSpPr>
          <p:cNvPr id="3" name="2 Título"/>
          <p:cNvSpPr>
            <a:spLocks noGrp="1"/>
          </p:cNvSpPr>
          <p:nvPr>
            <p:ph type="title"/>
          </p:nvPr>
        </p:nvSpPr>
        <p:spPr>
          <a:xfrm>
            <a:off x="493203" y="1124744"/>
            <a:ext cx="8229600" cy="1252728"/>
          </a:xfrm>
        </p:spPr>
        <p:txBody>
          <a:bodyPr>
            <a:normAutofit fontScale="90000"/>
          </a:bodyPr>
          <a:lstStyle/>
          <a:p>
            <a:r>
              <a:rPr lang="es-MX" b="1" dirty="0" smtClean="0">
                <a:solidFill>
                  <a:schemeClr val="tx1"/>
                </a:solidFill>
              </a:rPr>
              <a:t>REGLAS PARA EL DESARROLLO DE ACTIVIADES </a:t>
            </a:r>
            <a:endParaRPr lang="es-CO" b="1" dirty="0">
              <a:solidFill>
                <a:schemeClr val="tx1"/>
              </a:solidFill>
            </a:endParaRPr>
          </a:p>
        </p:txBody>
      </p:sp>
    </p:spTree>
    <p:extLst>
      <p:ext uri="{BB962C8B-B14F-4D97-AF65-F5344CB8AC3E}">
        <p14:creationId xmlns:p14="http://schemas.microsoft.com/office/powerpoint/2010/main" val="13149253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95536" y="1340768"/>
            <a:ext cx="4176464" cy="4247317"/>
          </a:xfrm>
          <a:prstGeom prst="rect">
            <a:avLst/>
          </a:prstGeom>
        </p:spPr>
        <p:txBody>
          <a:bodyPr wrap="square">
            <a:spAutoFit/>
          </a:bodyPr>
          <a:lstStyle/>
          <a:p>
            <a:pPr algn="just"/>
            <a:r>
              <a:rPr lang="es-CO" dirty="0">
                <a:latin typeface="Calibri" panose="020F0502020204030204" pitchFamily="34" charset="0"/>
              </a:rPr>
              <a:t>El manantial de su </a:t>
            </a:r>
            <a:r>
              <a:rPr lang="es-CO" dirty="0" smtClean="0">
                <a:latin typeface="Calibri" panose="020F0502020204030204" pitchFamily="34" charset="0"/>
              </a:rPr>
              <a:t>mística </a:t>
            </a:r>
            <a:r>
              <a:rPr lang="es-CO" dirty="0">
                <a:latin typeface="Calibri" panose="020F0502020204030204" pitchFamily="34" charset="0"/>
              </a:rPr>
              <a:t>era </a:t>
            </a:r>
            <a:r>
              <a:rPr lang="es-CO" dirty="0" smtClean="0">
                <a:latin typeface="Calibri" panose="020F0502020204030204" pitchFamily="34" charset="0"/>
              </a:rPr>
              <a:t>un desbordamiento </a:t>
            </a:r>
            <a:r>
              <a:rPr lang="es-CO" dirty="0">
                <a:latin typeface="Calibri" panose="020F0502020204030204" pitchFamily="34" charset="0"/>
              </a:rPr>
              <a:t>continuo del amor grabado en lo </a:t>
            </a:r>
            <a:r>
              <a:rPr lang="es-CO" dirty="0" smtClean="0">
                <a:latin typeface="Calibri" panose="020F0502020204030204" pitchFamily="34" charset="0"/>
              </a:rPr>
              <a:t>recóndito </a:t>
            </a:r>
            <a:r>
              <a:rPr lang="es-CO" dirty="0">
                <a:latin typeface="Calibri" panose="020F0502020204030204" pitchFamily="34" charset="0"/>
              </a:rPr>
              <a:t>de su </a:t>
            </a:r>
            <a:r>
              <a:rPr lang="es-CO" dirty="0" smtClean="0">
                <a:latin typeface="Calibri" panose="020F0502020204030204" pitchFamily="34" charset="0"/>
              </a:rPr>
              <a:t>corazón, </a:t>
            </a:r>
            <a:r>
              <a:rPr lang="es-CO" dirty="0">
                <a:latin typeface="Calibri" panose="020F0502020204030204" pitchFamily="34" charset="0"/>
              </a:rPr>
              <a:t>amor que nutria </a:t>
            </a:r>
            <a:r>
              <a:rPr lang="es-CO" dirty="0" smtClean="0">
                <a:latin typeface="Calibri" panose="020F0502020204030204" pitchFamily="34" charset="0"/>
              </a:rPr>
              <a:t>su vida </a:t>
            </a:r>
            <a:r>
              <a:rPr lang="es-CO" dirty="0">
                <a:latin typeface="Calibri" panose="020F0502020204030204" pitchFamily="34" charset="0"/>
              </a:rPr>
              <a:t>y </a:t>
            </a:r>
            <a:r>
              <a:rPr lang="es-CO" dirty="0" smtClean="0">
                <a:latin typeface="Calibri" panose="020F0502020204030204" pitchFamily="34" charset="0"/>
              </a:rPr>
              <a:t>latía </a:t>
            </a:r>
            <a:r>
              <a:rPr lang="es-CO" dirty="0">
                <a:latin typeface="Calibri" panose="020F0502020204030204" pitchFamily="34" charset="0"/>
              </a:rPr>
              <a:t>en sus acciones, amor que contagiaba a todas las personas que se confiaban a </a:t>
            </a:r>
            <a:r>
              <a:rPr lang="es-CO" dirty="0" smtClean="0">
                <a:latin typeface="Calibri" panose="020F0502020204030204" pitchFamily="34" charset="0"/>
              </a:rPr>
              <a:t>su orientación, </a:t>
            </a:r>
            <a:r>
              <a:rPr lang="es-CO" dirty="0">
                <a:latin typeface="Calibri" panose="020F0502020204030204" pitchFamily="34" charset="0"/>
              </a:rPr>
              <a:t>amor que, sobre todo, </a:t>
            </a:r>
            <a:r>
              <a:rPr lang="es-CO" dirty="0" smtClean="0">
                <a:latin typeface="Calibri" panose="020F0502020204030204" pitchFamily="34" charset="0"/>
              </a:rPr>
              <a:t>cubría </a:t>
            </a:r>
            <a:r>
              <a:rPr lang="es-CO" dirty="0">
                <a:latin typeface="Calibri" panose="020F0502020204030204" pitchFamily="34" charset="0"/>
              </a:rPr>
              <a:t>la desnudez de los pobres y de los que </a:t>
            </a:r>
            <a:r>
              <a:rPr lang="es-CO" dirty="0" smtClean="0">
                <a:latin typeface="Calibri" panose="020F0502020204030204" pitchFamily="34" charset="0"/>
              </a:rPr>
              <a:t>sufren, enjugándoles </a:t>
            </a:r>
            <a:r>
              <a:rPr lang="es-CO" dirty="0">
                <a:latin typeface="Calibri" panose="020F0502020204030204" pitchFamily="34" charset="0"/>
              </a:rPr>
              <a:t>las lagrimas, disminuyendo su dolor, recreando sus esperanzas y </a:t>
            </a:r>
            <a:r>
              <a:rPr lang="es-CO" dirty="0" smtClean="0">
                <a:latin typeface="Calibri" panose="020F0502020204030204" pitchFamily="34" charset="0"/>
              </a:rPr>
              <a:t>dándoles la seguridad </a:t>
            </a:r>
            <a:r>
              <a:rPr lang="es-CO" dirty="0">
                <a:latin typeface="Calibri" panose="020F0502020204030204" pitchFamily="34" charset="0"/>
              </a:rPr>
              <a:t>de que Dios los </a:t>
            </a:r>
            <a:r>
              <a:rPr lang="es-CO" dirty="0" smtClean="0">
                <a:latin typeface="Calibri" panose="020F0502020204030204" pitchFamily="34" charset="0"/>
              </a:rPr>
              <a:t>había </a:t>
            </a:r>
            <a:r>
              <a:rPr lang="es-CO" dirty="0">
                <a:latin typeface="Calibri" panose="020F0502020204030204" pitchFamily="34" charset="0"/>
              </a:rPr>
              <a:t>elegido, por pura gracia y misericordia, para hacerlos </a:t>
            </a:r>
            <a:r>
              <a:rPr lang="es-CO" i="1" dirty="0">
                <a:latin typeface="Calibri-Italic"/>
              </a:rPr>
              <a:t>"ricos en</a:t>
            </a:r>
          </a:p>
          <a:p>
            <a:pPr algn="just"/>
            <a:r>
              <a:rPr lang="es-CO" i="1" dirty="0">
                <a:latin typeface="Calibri-Italic"/>
              </a:rPr>
              <a:t>la fe y herederos del Reino prometido a los que le aman" </a:t>
            </a:r>
            <a:r>
              <a:rPr lang="es-CO" dirty="0">
                <a:latin typeface="Calibri" panose="020F0502020204030204" pitchFamily="34" charset="0"/>
              </a:rPr>
              <a:t>(</a:t>
            </a:r>
            <a:r>
              <a:rPr lang="es-CO" dirty="0" err="1">
                <a:latin typeface="Calibri" panose="020F0502020204030204" pitchFamily="34" charset="0"/>
              </a:rPr>
              <a:t>Stg</a:t>
            </a:r>
            <a:r>
              <a:rPr lang="es-CO" dirty="0">
                <a:latin typeface="Calibri" panose="020F0502020204030204" pitchFamily="34" charset="0"/>
              </a:rPr>
              <a:t> 2,5).</a:t>
            </a:r>
            <a:endParaRPr lang="es-CO" dirty="0"/>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6055" y="1484784"/>
            <a:ext cx="3388961" cy="4103301"/>
          </a:xfrm>
          <a:prstGeom prst="rect">
            <a:avLst/>
          </a:prstGeom>
        </p:spPr>
      </p:pic>
    </p:spTree>
    <p:extLst>
      <p:ext uri="{BB962C8B-B14F-4D97-AF65-F5344CB8AC3E}">
        <p14:creationId xmlns:p14="http://schemas.microsoft.com/office/powerpoint/2010/main" val="24506931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619672" y="1412776"/>
            <a:ext cx="5618738" cy="4154984"/>
          </a:xfrm>
          <a:prstGeom prst="rect">
            <a:avLst/>
          </a:prstGeom>
        </p:spPr>
        <p:style>
          <a:lnRef idx="0">
            <a:schemeClr val="accent1"/>
          </a:lnRef>
          <a:fillRef idx="3">
            <a:schemeClr val="accent1"/>
          </a:fillRef>
          <a:effectRef idx="3">
            <a:schemeClr val="accent1"/>
          </a:effectRef>
          <a:fontRef idx="minor">
            <a:schemeClr val="lt1"/>
          </a:fontRef>
        </p:style>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88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TALLER Y REFELXION  GRUPAL</a:t>
            </a:r>
            <a:endParaRPr lang="es-ES" sz="8800" b="1" cap="none" spc="0" dirty="0">
              <a:ln/>
              <a:solidFill>
                <a:schemeClr val="accent3"/>
              </a:solidFill>
              <a:effectLst/>
            </a:endParaRPr>
          </a:p>
        </p:txBody>
      </p:sp>
    </p:spTree>
    <p:extLst>
      <p:ext uri="{BB962C8B-B14F-4D97-AF65-F5344CB8AC3E}">
        <p14:creationId xmlns:p14="http://schemas.microsoft.com/office/powerpoint/2010/main" val="84167619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CO"/>
          </a:p>
        </p:txBody>
      </p:sp>
      <p:sp>
        <p:nvSpPr>
          <p:cNvPr id="3" name="Marcador de texto 2"/>
          <p:cNvSpPr>
            <a:spLocks noGrp="1"/>
          </p:cNvSpPr>
          <p:nvPr>
            <p:ph type="body" idx="1"/>
          </p:nvPr>
        </p:nvSpPr>
        <p:spPr>
          <a:xfrm>
            <a:off x="971600" y="1772816"/>
            <a:ext cx="6417734" cy="939801"/>
          </a:xfrm>
        </p:spPr>
        <p:txBody>
          <a:bodyPr>
            <a:normAutofit/>
          </a:bodyPr>
          <a:lstStyle/>
          <a:p>
            <a:r>
              <a:rPr lang="es-CO" sz="3200" b="1" dirty="0" smtClean="0">
                <a:solidFill>
                  <a:schemeClr val="tx1"/>
                </a:solidFill>
              </a:rPr>
              <a:t>CONCLUSIONES </a:t>
            </a:r>
            <a:endParaRPr lang="es-CO" sz="3200" b="1" dirty="0">
              <a:solidFill>
                <a:schemeClr val="tx1"/>
              </a:solidFill>
            </a:endParaRPr>
          </a:p>
        </p:txBody>
      </p:sp>
    </p:spTree>
    <p:extLst>
      <p:ext uri="{BB962C8B-B14F-4D97-AF65-F5344CB8AC3E}">
        <p14:creationId xmlns:p14="http://schemas.microsoft.com/office/powerpoint/2010/main" val="14410380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1412776"/>
            <a:ext cx="8229600" cy="5151796"/>
          </a:xfrm>
        </p:spPr>
        <p:txBody>
          <a:bodyPr>
            <a:normAutofit fontScale="90000"/>
          </a:bodyPr>
          <a:lstStyle/>
          <a:p>
            <a:r>
              <a:rPr lang="es-CO" b="1" dirty="0">
                <a:solidFill>
                  <a:schemeClr val="tx1"/>
                </a:solidFill>
              </a:rPr>
              <a:t>3</a:t>
            </a:r>
            <a:r>
              <a:rPr lang="es-CO" b="1" dirty="0" smtClean="0">
                <a:solidFill>
                  <a:schemeClr val="tx1"/>
                </a:solidFill>
              </a:rPr>
              <a:t>. Objetivo.</a:t>
            </a:r>
            <a:r>
              <a:rPr lang="es-CO" dirty="0" smtClean="0">
                <a:solidFill>
                  <a:schemeClr val="tx1"/>
                </a:solidFill>
              </a:rPr>
              <a:t/>
            </a:r>
            <a:br>
              <a:rPr lang="es-CO" dirty="0" smtClean="0">
                <a:solidFill>
                  <a:schemeClr val="tx1"/>
                </a:solidFill>
              </a:rPr>
            </a:br>
            <a:r>
              <a:rPr lang="es-CO" dirty="0">
                <a:solidFill>
                  <a:schemeClr val="tx1"/>
                </a:solidFill>
              </a:rPr>
              <a:t/>
            </a:r>
            <a:br>
              <a:rPr lang="es-CO" dirty="0">
                <a:solidFill>
                  <a:schemeClr val="tx1"/>
                </a:solidFill>
              </a:rPr>
            </a:br>
            <a:r>
              <a:rPr lang="es-CO" dirty="0" smtClean="0">
                <a:solidFill>
                  <a:schemeClr val="tx1"/>
                </a:solidFill>
              </a:rPr>
              <a:t>Incrementar en los asesores y lideres Vicentinos el amor por Palabra de Dios y la mística Vicentina en el aquí y en el ahora. </a:t>
            </a:r>
            <a:br>
              <a:rPr lang="es-CO" dirty="0" smtClean="0">
                <a:solidFill>
                  <a:schemeClr val="tx1"/>
                </a:solidFill>
              </a:rPr>
            </a:br>
            <a:r>
              <a:rPr lang="es-CO" dirty="0">
                <a:solidFill>
                  <a:schemeClr val="tx1"/>
                </a:solidFill>
              </a:rPr>
              <a:t/>
            </a:r>
            <a:br>
              <a:rPr lang="es-CO" dirty="0">
                <a:solidFill>
                  <a:schemeClr val="tx1"/>
                </a:solidFill>
              </a:rPr>
            </a:br>
            <a:r>
              <a:rPr lang="es-CO" dirty="0" smtClean="0">
                <a:solidFill>
                  <a:schemeClr val="tx1"/>
                </a:solidFill>
              </a:rPr>
              <a:t/>
            </a:r>
            <a:br>
              <a:rPr lang="es-CO" dirty="0" smtClean="0">
                <a:solidFill>
                  <a:schemeClr val="tx1"/>
                </a:solidFill>
              </a:rPr>
            </a:br>
            <a:r>
              <a:rPr lang="es-CO" dirty="0" smtClean="0">
                <a:solidFill>
                  <a:schemeClr val="tx1"/>
                </a:solidFill>
              </a:rPr>
              <a:t/>
            </a:r>
            <a:br>
              <a:rPr lang="es-CO" dirty="0" smtClean="0">
                <a:solidFill>
                  <a:schemeClr val="tx1"/>
                </a:solidFill>
              </a:rPr>
            </a:br>
            <a:r>
              <a:rPr lang="es-CO" dirty="0" smtClean="0">
                <a:solidFill>
                  <a:schemeClr val="tx1"/>
                </a:solidFill>
              </a:rPr>
              <a:t> </a:t>
            </a:r>
            <a:br>
              <a:rPr lang="es-CO" dirty="0" smtClean="0">
                <a:solidFill>
                  <a:schemeClr val="tx1"/>
                </a:solidFill>
              </a:rPr>
            </a:br>
            <a:endParaRPr lang="es-CO" dirty="0">
              <a:solidFill>
                <a:schemeClr val="tx1"/>
              </a:solidFill>
            </a:endParaRPr>
          </a:p>
        </p:txBody>
      </p:sp>
      <p:pic>
        <p:nvPicPr>
          <p:cNvPr id="1026" name="Picture 2" descr="Resultado de imagen para palabra de dios Y LA FAMILIA VICENTIN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0596" y="4293096"/>
            <a:ext cx="3202807" cy="2101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69373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345574" y="476672"/>
            <a:ext cx="3812645" cy="919523"/>
          </a:xfrm>
        </p:spPr>
        <p:txBody>
          <a:bodyPr>
            <a:normAutofit/>
          </a:bodyPr>
          <a:lstStyle/>
          <a:p>
            <a:pPr algn="ctr"/>
            <a:r>
              <a:rPr lang="es-MX" sz="4400" b="1" dirty="0" smtClean="0">
                <a:solidFill>
                  <a:schemeClr val="tx1"/>
                </a:solidFill>
              </a:rPr>
              <a:t>ORACIÓN  </a:t>
            </a:r>
            <a:endParaRPr lang="es-CO" sz="4400" b="1" dirty="0">
              <a:solidFill>
                <a:schemeClr val="tx1"/>
              </a:solidFill>
            </a:endParaRPr>
          </a:p>
        </p:txBody>
      </p:sp>
      <p:sp>
        <p:nvSpPr>
          <p:cNvPr id="3" name="2 Marcador de texto"/>
          <p:cNvSpPr>
            <a:spLocks noGrp="1"/>
          </p:cNvSpPr>
          <p:nvPr>
            <p:ph type="body" sz="half" idx="2"/>
          </p:nvPr>
        </p:nvSpPr>
        <p:spPr>
          <a:xfrm>
            <a:off x="2339752" y="3140968"/>
            <a:ext cx="3818467" cy="2421467"/>
          </a:xfrm>
        </p:spPr>
        <p:txBody>
          <a:bodyPr/>
          <a:lstStyle/>
          <a:p>
            <a:r>
              <a:rPr lang="es-CO" dirty="0" smtClean="0"/>
              <a:t>+</a:t>
            </a:r>
            <a:endParaRPr lang="es-CO" dirty="0"/>
          </a:p>
        </p:txBody>
      </p:sp>
      <p:pic>
        <p:nvPicPr>
          <p:cNvPr id="4" name="Picture 12"/>
          <p:cNvPicPr>
            <a:picLocks noChangeAspect="1"/>
          </p:cNvPicPr>
          <p:nvPr/>
        </p:nvPicPr>
        <p:blipFill>
          <a:blip r:embed="rId2"/>
          <a:stretch>
            <a:fillRect/>
          </a:stretch>
        </p:blipFill>
        <p:spPr>
          <a:xfrm>
            <a:off x="2321252" y="1700808"/>
            <a:ext cx="4040665" cy="4040665"/>
          </a:xfrm>
          <a:prstGeom prst="rect">
            <a:avLst/>
          </a:prstGeom>
        </p:spPr>
      </p:pic>
    </p:spTree>
    <p:extLst>
      <p:ext uri="{BB962C8B-B14F-4D97-AF65-F5344CB8AC3E}">
        <p14:creationId xmlns:p14="http://schemas.microsoft.com/office/powerpoint/2010/main" val="41508460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814568" y="633015"/>
            <a:ext cx="5626968" cy="563737"/>
          </a:xfrm>
        </p:spPr>
        <p:txBody>
          <a:bodyPr/>
          <a:lstStyle/>
          <a:p>
            <a:pPr algn="ctr"/>
            <a:r>
              <a:rPr lang="es-MX" b="1" dirty="0" smtClean="0">
                <a:solidFill>
                  <a:schemeClr val="tx1"/>
                </a:solidFill>
              </a:rPr>
              <a:t>TALLER INDIVIDUAL. </a:t>
            </a:r>
            <a:endParaRPr lang="es-CO" b="1" dirty="0">
              <a:solidFill>
                <a:schemeClr val="tx1"/>
              </a:solidFill>
            </a:endParaRPr>
          </a:p>
        </p:txBody>
      </p:sp>
      <p:pic>
        <p:nvPicPr>
          <p:cNvPr id="5" name="Héctor Tobo - Cancion del Misionero (Alma Misioner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427984" y="5157192"/>
            <a:ext cx="609600" cy="609600"/>
          </a:xfrm>
          <a:prstGeom prst="rect">
            <a:avLst/>
          </a:prstGeom>
        </p:spPr>
      </p:pic>
      <p:sp>
        <p:nvSpPr>
          <p:cNvPr id="6" name="AutoShape 4" descr="Resultado de imagen para que es un buen asesor espiritua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
        <p:nvSpPr>
          <p:cNvPr id="7" name="AutoShape 6" descr="Resultado de imagen para que es un buen asesor espiritual"/>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8" name="Imagen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6938" y="1556792"/>
            <a:ext cx="5694598" cy="3240360"/>
          </a:xfrm>
          <a:prstGeom prst="rect">
            <a:avLst/>
          </a:prstGeom>
        </p:spPr>
      </p:pic>
    </p:spTree>
    <p:extLst>
      <p:ext uri="{BB962C8B-B14F-4D97-AF65-F5344CB8AC3E}">
        <p14:creationId xmlns:p14="http://schemas.microsoft.com/office/powerpoint/2010/main" val="12435818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4177"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03648" y="980728"/>
            <a:ext cx="6552727" cy="563737"/>
          </a:xfrm>
        </p:spPr>
        <p:txBody>
          <a:bodyPr/>
          <a:lstStyle/>
          <a:p>
            <a:r>
              <a:rPr lang="es-MX" b="1" dirty="0" smtClean="0">
                <a:solidFill>
                  <a:schemeClr val="tx1"/>
                </a:solidFill>
              </a:rPr>
              <a:t>QUE ENTENDEMOS HOY POR “ASESOR”?</a:t>
            </a:r>
            <a:endParaRPr lang="es-CO" b="1" dirty="0">
              <a:solidFill>
                <a:schemeClr val="tx1"/>
              </a:solidFill>
            </a:endParaRPr>
          </a:p>
        </p:txBody>
      </p:sp>
      <p:sp>
        <p:nvSpPr>
          <p:cNvPr id="5" name="1 Título"/>
          <p:cNvSpPr txBox="1">
            <a:spLocks/>
          </p:cNvSpPr>
          <p:nvPr/>
        </p:nvSpPr>
        <p:spPr>
          <a:xfrm>
            <a:off x="539552" y="2132856"/>
            <a:ext cx="7992888" cy="1296144"/>
          </a:xfrm>
          <a:prstGeom prst="rect">
            <a:avLst/>
          </a:prstGeom>
        </p:spPr>
        <p:txBody>
          <a:bodyPr vert="horz" lIns="91440" tIns="45720" rIns="91440" bIns="45720" rtlCol="0" anchor="b">
            <a:normAutofit lnSpcReduction="10000"/>
          </a:bodyPr>
          <a:lstStyle>
            <a:lvl1pPr algn="l" defTabSz="914400" rtl="0" eaLnBrk="1" latinLnBrk="0" hangingPunct="1">
              <a:spcBef>
                <a:spcPct val="0"/>
              </a:spcBef>
              <a:buNone/>
              <a:defRPr sz="2800" b="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CO" b="1" dirty="0" smtClean="0">
                <a:solidFill>
                  <a:schemeClr val="accent5">
                    <a:lumMod val="50000"/>
                  </a:schemeClr>
                </a:solidFill>
              </a:rPr>
              <a:t>“</a:t>
            </a:r>
            <a:r>
              <a:rPr lang="es-CO" b="1" dirty="0" err="1" smtClean="0">
                <a:solidFill>
                  <a:schemeClr val="accent5">
                    <a:lumMod val="50000"/>
                  </a:schemeClr>
                </a:solidFill>
              </a:rPr>
              <a:t>assidere</a:t>
            </a:r>
            <a:r>
              <a:rPr lang="es-CO" b="1" dirty="0" smtClean="0">
                <a:solidFill>
                  <a:schemeClr val="accent5">
                    <a:lumMod val="50000"/>
                  </a:schemeClr>
                </a:solidFill>
              </a:rPr>
              <a:t>” ( ad </a:t>
            </a:r>
            <a:r>
              <a:rPr lang="es-CO" b="1" dirty="0" err="1" smtClean="0">
                <a:solidFill>
                  <a:schemeClr val="accent5">
                    <a:lumMod val="50000"/>
                  </a:schemeClr>
                </a:solidFill>
              </a:rPr>
              <a:t>sedere</a:t>
            </a:r>
            <a:r>
              <a:rPr lang="es-CO" b="1" dirty="0" smtClean="0">
                <a:solidFill>
                  <a:schemeClr val="accent5">
                    <a:lumMod val="50000"/>
                  </a:schemeClr>
                </a:solidFill>
              </a:rPr>
              <a:t>): sentarse en compañía de alguien al lado de alguien - para ayudarle a discernir la voluntad de Dios.  </a:t>
            </a:r>
            <a:endParaRPr lang="es-CO" b="1" dirty="0">
              <a:solidFill>
                <a:schemeClr val="accent5">
                  <a:lumMod val="50000"/>
                </a:schemeClr>
              </a:solidFill>
            </a:endParaRPr>
          </a:p>
        </p:txBody>
      </p:sp>
    </p:spTree>
    <p:extLst>
      <p:ext uri="{BB962C8B-B14F-4D97-AF65-F5344CB8AC3E}">
        <p14:creationId xmlns:p14="http://schemas.microsoft.com/office/powerpoint/2010/main" val="19013850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620688"/>
            <a:ext cx="7772400" cy="887412"/>
          </a:xfrm>
        </p:spPr>
        <p:txBody>
          <a:bodyPr>
            <a:normAutofit fontScale="90000"/>
          </a:bodyPr>
          <a:lstStyle/>
          <a:p>
            <a:r>
              <a:rPr lang="es-CO" dirty="0" smtClean="0">
                <a:solidFill>
                  <a:schemeClr val="accent5">
                    <a:lumMod val="50000"/>
                  </a:schemeClr>
                </a:solidFill>
              </a:rPr>
              <a:t>Sentido profundo de la asesoría: </a:t>
            </a:r>
            <a:endParaRPr lang="es-CO" dirty="0">
              <a:solidFill>
                <a:schemeClr val="accent5">
                  <a:lumMod val="50000"/>
                </a:schemeClr>
              </a:solidFill>
            </a:endParaRP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5060" y="1573390"/>
            <a:ext cx="3093879" cy="2067188"/>
          </a:xfrm>
          <a:prstGeom prst="rect">
            <a:avLst/>
          </a:prstGeom>
        </p:spPr>
      </p:pic>
      <p:sp>
        <p:nvSpPr>
          <p:cNvPr id="5" name="Título 1"/>
          <p:cNvSpPr txBox="1">
            <a:spLocks/>
          </p:cNvSpPr>
          <p:nvPr/>
        </p:nvSpPr>
        <p:spPr>
          <a:xfrm>
            <a:off x="755576" y="4383868"/>
            <a:ext cx="7772400" cy="659731"/>
          </a:xfrm>
          <a:prstGeom prst="rect">
            <a:avLst/>
          </a:prstGeom>
        </p:spPr>
        <p:txBody>
          <a:bodyPr vert="horz" lIns="91440" tIns="45720" rIns="91440" bIns="45720" rtlCol="0" anchor="b">
            <a:normAutofit fontScale="90000" lnSpcReduction="1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CO" dirty="0" smtClean="0">
                <a:solidFill>
                  <a:schemeClr val="accent5">
                    <a:lumMod val="50000"/>
                  </a:schemeClr>
                </a:solidFill>
              </a:rPr>
              <a:t>Dimensiones: </a:t>
            </a:r>
            <a:endParaRPr lang="es-CO" dirty="0">
              <a:solidFill>
                <a:schemeClr val="accent5">
                  <a:lumMod val="50000"/>
                </a:schemeClr>
              </a:solidFill>
            </a:endParaRPr>
          </a:p>
        </p:txBody>
      </p:sp>
      <p:sp>
        <p:nvSpPr>
          <p:cNvPr id="6" name="AutoShape 2" descr="Resultado de imagen para seguimiento de jesu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3284984"/>
            <a:ext cx="1944215" cy="2857500"/>
          </a:xfrm>
          <a:prstGeom prst="rect">
            <a:avLst/>
          </a:prstGeom>
        </p:spPr>
      </p:pic>
      <p:pic>
        <p:nvPicPr>
          <p:cNvPr id="8" name="Imagen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88224" y="3284984"/>
            <a:ext cx="1869976" cy="2857500"/>
          </a:xfrm>
          <a:prstGeom prst="rect">
            <a:avLst/>
          </a:prstGeom>
        </p:spPr>
      </p:pic>
    </p:spTree>
    <p:extLst>
      <p:ext uri="{BB962C8B-B14F-4D97-AF65-F5344CB8AC3E}">
        <p14:creationId xmlns:p14="http://schemas.microsoft.com/office/powerpoint/2010/main" val="1246120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rma de onda">
  <a:themeElements>
    <a:clrScheme name="Forma de onda">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orma de onda">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orma de onda">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1153</TotalTime>
  <Words>3973</Words>
  <Application>Microsoft Office PowerPoint</Application>
  <PresentationFormat>Presentación en pantalla (4:3)</PresentationFormat>
  <Paragraphs>138</Paragraphs>
  <Slides>42</Slides>
  <Notes>3</Notes>
  <HiddenSlides>0</HiddenSlides>
  <MMClips>1</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42</vt:i4>
      </vt:variant>
    </vt:vector>
  </HeadingPairs>
  <TitlesOfParts>
    <vt:vector size="52" baseType="lpstr">
      <vt:lpstr>Arial</vt:lpstr>
      <vt:lpstr>Arial Rounded MT Bold</vt:lpstr>
      <vt:lpstr>Calibri</vt:lpstr>
      <vt:lpstr>Calibri-Bold</vt:lpstr>
      <vt:lpstr>Calibri-BoldItalic</vt:lpstr>
      <vt:lpstr>Calibri-Italic</vt:lpstr>
      <vt:lpstr>Candara</vt:lpstr>
      <vt:lpstr>Symbol</vt:lpstr>
      <vt:lpstr>Times New Roman</vt:lpstr>
      <vt:lpstr>Forma de onda</vt:lpstr>
      <vt:lpstr>REPENSAR LA ASESORIA DESDE LA PALABRA DE DIOS Y LA MISTICA VICENTINA</vt:lpstr>
      <vt:lpstr>TEMATICA Y PRESENTACION DE ACTIVIDADES</vt:lpstr>
      <vt:lpstr>1. Oración.  2. Reglas para el desarrollo de actividades.  3. Objetivo de la temática.  4. Taller individual.  4.1. Cuestionamiento personal.  5. Asesores Vicentinos.  6. la Palabra de Dios y los Asesores Vicentinos.  7. Mística Vicentina.   8. Compromisos personales y grupales.     </vt:lpstr>
      <vt:lpstr>REGLAS PARA EL DESARROLLO DE ACTIVIADES </vt:lpstr>
      <vt:lpstr>3. Objetivo.  Incrementar en los asesores y lideres Vicentinos el amor por Palabra de Dios y la mística Vicentina en el aquí y en el ahora.       </vt:lpstr>
      <vt:lpstr>ORACIÓN  </vt:lpstr>
      <vt:lpstr>TALLER INDIVIDUAL. </vt:lpstr>
      <vt:lpstr>QUE ENTENDEMOS HOY POR “ASESOR”?</vt:lpstr>
      <vt:lpstr>Sentido profundo de la asesoría: </vt:lpstr>
      <vt:lpstr>1. El seguimiento de Jesus: </vt:lpstr>
      <vt:lpstr>Jesús no pretendió sólo que la gente se interesara por su doctrina. Buscó formar discípulos, hombres y mujeres, que hicieran una opción de vida por Él. Para ello llamó a algunos y los invitó a hacer una experiencia de vida con Él y en referencia a Él, que Jesús definió como discipulado y seguimiento, “vengan conmigo” (Mc. 1,17), “vengan y vean” (Jn. 1,39).</vt:lpstr>
      <vt:lpstr>2. La experiencia espiritual de San Vicente de Paúl: </vt:lpstr>
      <vt:lpstr>Presentación de PowerPoint</vt:lpstr>
      <vt:lpstr>Presentación de PowerPoint</vt:lpstr>
      <vt:lpstr>Presentación de PowerPoint</vt:lpstr>
      <vt:lpstr>Presentación de PowerPoint</vt:lpstr>
      <vt:lpstr>Presentación de PowerPoint</vt:lpstr>
      <vt:lpstr> Asesoría liberadora, no directiva. 2. “Guiados por el espíritu de Dios”.  3. “No se dejen llamar maestro... Ni llamen a nadie padre... Ni tampoco se dejen llamar directores...”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REPENSAR LA ASESORIA DESDE LA PALABRA DE DIOS Y LA MISTICA VICENTINA</dc:title>
  <dc:creator>UsuarioDell</dc:creator>
  <cp:lastModifiedBy>Registraduria Villamaria - Caldas</cp:lastModifiedBy>
  <cp:revision>60</cp:revision>
  <cp:lastPrinted>2019-02-05T15:55:56Z</cp:lastPrinted>
  <dcterms:created xsi:type="dcterms:W3CDTF">2019-02-02T16:22:21Z</dcterms:created>
  <dcterms:modified xsi:type="dcterms:W3CDTF">2019-02-06T15:06:29Z</dcterms:modified>
</cp:coreProperties>
</file>